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63" r:id="rId3"/>
    <p:sldId id="257" r:id="rId4"/>
    <p:sldId id="258" r:id="rId5"/>
    <p:sldId id="259" r:id="rId6"/>
    <p:sldId id="260" r:id="rId7"/>
    <p:sldId id="261" r:id="rId8"/>
    <p:sldId id="262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46" d="100"/>
          <a:sy n="46" d="100"/>
        </p:scale>
        <p:origin x="-64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4A919B-04BB-4E2C-B223-78B37F99ECD9}" type="datetimeFigureOut">
              <a:rPr lang="en-US" smtClean="0"/>
              <a:pPr/>
              <a:t>9/29/2009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35DA6-D848-4496-B6C8-642E5B11CA9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random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4A919B-04BB-4E2C-B223-78B37F99ECD9}" type="datetimeFigureOut">
              <a:rPr lang="en-US" smtClean="0"/>
              <a:pPr/>
              <a:t>9/29/2009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35DA6-D848-4496-B6C8-642E5B11CA9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random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4A919B-04BB-4E2C-B223-78B37F99ECD9}" type="datetimeFigureOut">
              <a:rPr lang="en-US" smtClean="0"/>
              <a:pPr/>
              <a:t>9/29/2009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35DA6-D848-4496-B6C8-642E5B11CA9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random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4A919B-04BB-4E2C-B223-78B37F99ECD9}" type="datetimeFigureOut">
              <a:rPr lang="en-US" smtClean="0"/>
              <a:pPr/>
              <a:t>9/29/2009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35DA6-D848-4496-B6C8-642E5B11CA9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random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4A919B-04BB-4E2C-B223-78B37F99ECD9}" type="datetimeFigureOut">
              <a:rPr lang="en-US" smtClean="0"/>
              <a:pPr/>
              <a:t>9/29/2009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35DA6-D848-4496-B6C8-642E5B11CA9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random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4A919B-04BB-4E2C-B223-78B37F99ECD9}" type="datetimeFigureOut">
              <a:rPr lang="en-US" smtClean="0"/>
              <a:pPr/>
              <a:t>9/29/2009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35DA6-D848-4496-B6C8-642E5B11CA9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random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4A919B-04BB-4E2C-B223-78B37F99ECD9}" type="datetimeFigureOut">
              <a:rPr lang="en-US" smtClean="0"/>
              <a:pPr/>
              <a:t>9/29/2009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35DA6-D848-4496-B6C8-642E5B11CA9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random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4A919B-04BB-4E2C-B223-78B37F99ECD9}" type="datetimeFigureOut">
              <a:rPr lang="en-US" smtClean="0"/>
              <a:pPr/>
              <a:t>9/29/2009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35DA6-D848-4496-B6C8-642E5B11CA9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random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4A919B-04BB-4E2C-B223-78B37F99ECD9}" type="datetimeFigureOut">
              <a:rPr lang="en-US" smtClean="0"/>
              <a:pPr/>
              <a:t>9/29/2009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35DA6-D848-4496-B6C8-642E5B11CA9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random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4A919B-04BB-4E2C-B223-78B37F99ECD9}" type="datetimeFigureOut">
              <a:rPr lang="en-US" smtClean="0"/>
              <a:pPr/>
              <a:t>9/29/2009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35DA6-D848-4496-B6C8-642E5B11CA9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random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4A919B-04BB-4E2C-B223-78B37F99ECD9}" type="datetimeFigureOut">
              <a:rPr lang="en-US" smtClean="0"/>
              <a:pPr/>
              <a:t>9/29/2009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F135DA6-D848-4496-B6C8-642E5B11CA9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random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34A919B-04BB-4E2C-B223-78B37F99ECD9}" type="datetimeFigureOut">
              <a:rPr lang="en-US" smtClean="0"/>
              <a:pPr/>
              <a:t>9/29/2009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F135DA6-D848-4496-B6C8-642E5B11CA9A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>
    <p:random/>
  </p:transition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214810" y="2285992"/>
            <a:ext cx="3136740" cy="1828800"/>
          </a:xfrm>
        </p:spPr>
        <p:txBody>
          <a:bodyPr>
            <a:normAutofit/>
          </a:bodyPr>
          <a:lstStyle/>
          <a:p>
            <a:r>
              <a:rPr lang="en-US" sz="7200" dirty="0" smtClean="0"/>
              <a:t>Cuba</a:t>
            </a:r>
            <a:endParaRPr lang="en-US" sz="7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28860" y="5715016"/>
            <a:ext cx="3925606" cy="714380"/>
          </a:xfrm>
        </p:spPr>
        <p:txBody>
          <a:bodyPr/>
          <a:lstStyle/>
          <a:p>
            <a:r>
              <a:rPr lang="en-US" dirty="0" smtClean="0"/>
              <a:t>Boris, Thebes, Cameron</a:t>
            </a:r>
            <a:endParaRPr 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4414" y="1142984"/>
            <a:ext cx="3357586" cy="42022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Background Information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Capital (and largest city): Havana</a:t>
            </a:r>
          </a:p>
          <a:p>
            <a:r>
              <a:rPr lang="en-US" dirty="0" smtClean="0"/>
              <a:t>Official Language: Spanish</a:t>
            </a:r>
          </a:p>
          <a:p>
            <a:r>
              <a:rPr lang="en-US" dirty="0" smtClean="0"/>
              <a:t>Ethnic Groups: 65.05% European, 10.08% African, 23.84% Mulatto and </a:t>
            </a:r>
            <a:r>
              <a:rPr lang="en-US" dirty="0" err="1" smtClean="0"/>
              <a:t>Mestiz</a:t>
            </a:r>
            <a:endParaRPr lang="en-US" dirty="0" smtClean="0"/>
          </a:p>
          <a:p>
            <a:r>
              <a:rPr lang="en-US" dirty="0" err="1" smtClean="0"/>
              <a:t>Demonym</a:t>
            </a:r>
            <a:r>
              <a:rPr lang="en-US" dirty="0" smtClean="0"/>
              <a:t>: Cuban</a:t>
            </a:r>
          </a:p>
          <a:p>
            <a:r>
              <a:rPr lang="en-US" dirty="0" smtClean="0"/>
              <a:t>Government: Communist state  </a:t>
            </a:r>
          </a:p>
          <a:p>
            <a:pPr lvl="1"/>
            <a:r>
              <a:rPr lang="en-US" dirty="0" smtClean="0"/>
              <a:t>President: Raul Castro</a:t>
            </a:r>
          </a:p>
          <a:p>
            <a:r>
              <a:rPr lang="en-US" dirty="0" smtClean="0"/>
              <a:t>Currency: Cuban peso (CUP)</a:t>
            </a:r>
          </a:p>
          <a:p>
            <a:r>
              <a:rPr lang="en-US" dirty="0" smtClean="0"/>
              <a:t>Population: 11,451,652 (2008 estimate)</a:t>
            </a:r>
            <a:endParaRPr lang="en-US" dirty="0"/>
          </a:p>
        </p:txBody>
      </p:sp>
    </p:spTree>
  </p:cSld>
  <p:clrMapOvr>
    <a:masterClrMapping/>
  </p:clrMapOvr>
  <p:transition>
    <p:random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Pre-</a:t>
            </a:r>
            <a:r>
              <a:rPr lang="en-GB" dirty="0" smtClean="0"/>
              <a:t>colonisation</a:t>
            </a:r>
            <a:r>
              <a:rPr lang="en-US" dirty="0" smtClean="0"/>
              <a:t> 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Inhabited by tribes who farmed and hunted.</a:t>
            </a:r>
          </a:p>
          <a:p>
            <a:r>
              <a:rPr lang="en-US" dirty="0" smtClean="0"/>
              <a:t>Grew cotton, tobacco, maize and sweet potatoes</a:t>
            </a:r>
          </a:p>
          <a:p>
            <a:r>
              <a:rPr lang="en-US" dirty="0" smtClean="0"/>
              <a:t>Tribes were wiped out due to European infectious diseases.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143240" y="3929066"/>
            <a:ext cx="1656452" cy="25003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Colonisation – 1600s to 1700s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1492 - Columbus arrives in Cuba</a:t>
            </a:r>
          </a:p>
          <a:p>
            <a:r>
              <a:rPr lang="en-US" dirty="0" smtClean="0"/>
              <a:t>Spain conquers and colonizes Cuba</a:t>
            </a:r>
          </a:p>
          <a:p>
            <a:r>
              <a:rPr lang="en-US" dirty="0" smtClean="0"/>
              <a:t>Local Cubans refused to work for the conquistadores, fleeing off into the countryside.</a:t>
            </a:r>
          </a:p>
          <a:p>
            <a:r>
              <a:rPr lang="en-US" dirty="0" smtClean="0"/>
              <a:t>Peace to an extent was eventually reached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DF7DD"/>
              </a:clrFrom>
              <a:clrTo>
                <a:srgbClr val="FDF7DD">
                  <a:alpha val="0"/>
                </a:srgbClr>
              </a:clrTo>
            </a:clrChange>
            <a:grayscl/>
          </a:blip>
          <a:srcRect/>
          <a:stretch>
            <a:fillRect/>
          </a:stretch>
        </p:blipFill>
        <p:spPr bwMode="auto">
          <a:xfrm>
            <a:off x="1428728" y="4429132"/>
            <a:ext cx="2588061" cy="21074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0" y="4500570"/>
            <a:ext cx="2286003" cy="19202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Colonisation – 1700s to 1800s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1700s - African slaves were introduced </a:t>
            </a:r>
          </a:p>
          <a:p>
            <a:r>
              <a:rPr lang="en-GB" dirty="0" smtClean="0"/>
              <a:t>Seven Year’s War</a:t>
            </a:r>
          </a:p>
          <a:p>
            <a:r>
              <a:rPr lang="en-US" dirty="0" smtClean="0"/>
              <a:t>1800s - Cuban sugar plantations become most important world producer of sugar</a:t>
            </a:r>
          </a:p>
          <a:p>
            <a:r>
              <a:rPr lang="en-US" dirty="0" smtClean="0"/>
              <a:t>Spain and Cuba co-operate with trading</a:t>
            </a:r>
          </a:p>
          <a:p>
            <a:r>
              <a:rPr lang="en-US" dirty="0" smtClean="0"/>
              <a:t>Roads and railroads were built</a:t>
            </a:r>
          </a:p>
          <a:p>
            <a:endParaRPr lang="en-GB" dirty="0" smtClean="0"/>
          </a:p>
          <a:p>
            <a:endParaRPr lang="en-GB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00760" y="4500570"/>
            <a:ext cx="2381240" cy="19109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19</a:t>
            </a:r>
            <a:r>
              <a:rPr lang="en-US" baseline="30000" dirty="0" smtClean="0"/>
              <a:t>th</a:t>
            </a:r>
            <a:r>
              <a:rPr lang="en-US" dirty="0" smtClean="0"/>
              <a:t> century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1820s - Cuba remained loyal to Spanish empire</a:t>
            </a:r>
          </a:p>
          <a:p>
            <a:r>
              <a:rPr lang="en-US" dirty="0" smtClean="0"/>
              <a:t> 1868 - Failed rebellion led by Carlos Manuel de Céspedes.</a:t>
            </a:r>
          </a:p>
          <a:p>
            <a:r>
              <a:rPr lang="en-US" dirty="0" smtClean="0"/>
              <a:t>1878 – 10 years war against Spain ends</a:t>
            </a:r>
          </a:p>
          <a:p>
            <a:r>
              <a:rPr lang="en-US" dirty="0" smtClean="0"/>
              <a:t>1879–1880, Calixto Garcia attempts another war</a:t>
            </a:r>
          </a:p>
          <a:p>
            <a:r>
              <a:rPr lang="en-US" dirty="0" smtClean="0"/>
              <a:t>1892, José Martí founds the Cuban Revolutionary Party</a:t>
            </a:r>
          </a:p>
          <a:p>
            <a:r>
              <a:rPr lang="en-US" dirty="0" smtClean="0"/>
              <a:t>1895, José Martí dies in combat. </a:t>
            </a:r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929322" y="5072074"/>
            <a:ext cx="1857388" cy="13665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American influences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1898, </a:t>
            </a:r>
            <a:r>
              <a:rPr lang="en-US" i="1" dirty="0" smtClean="0"/>
              <a:t>USS Maine </a:t>
            </a:r>
            <a:r>
              <a:rPr lang="en-US" dirty="0" smtClean="0"/>
              <a:t>explodes in shores of Havana. </a:t>
            </a:r>
          </a:p>
          <a:p>
            <a:r>
              <a:rPr lang="en-US" dirty="0" smtClean="0"/>
              <a:t>Victory for US. Treaty of Paris (1898) signed, rights to Cuba handed over.</a:t>
            </a:r>
          </a:p>
          <a:p>
            <a:r>
              <a:rPr lang="en-US" dirty="0" smtClean="0"/>
              <a:t>Cuba gained formal independence from the United States on May 20, 1902 as the Republic of Cuba. </a:t>
            </a:r>
          </a:p>
          <a:p>
            <a:r>
              <a:rPr lang="en-US" dirty="0" smtClean="0"/>
              <a:t>New constitution allowed U.S. to intervene in Cuban affairs &amp; supervise its finances and foreign relations.</a:t>
            </a:r>
          </a:p>
          <a:p>
            <a:r>
              <a:rPr lang="en-US" dirty="0" smtClean="0"/>
              <a:t>Platt Amendment, Guantánamo Bay leased to the US.</a:t>
            </a:r>
          </a:p>
          <a:p>
            <a:endParaRPr lang="en-US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43636" y="357166"/>
            <a:ext cx="2357454" cy="14759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American influences (cont.)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1906 - 1</a:t>
            </a:r>
            <a:r>
              <a:rPr lang="en-US" baseline="30000" dirty="0" smtClean="0"/>
              <a:t>st</a:t>
            </a:r>
            <a:r>
              <a:rPr lang="en-US" dirty="0" smtClean="0"/>
              <a:t> president, </a:t>
            </a:r>
            <a:r>
              <a:rPr lang="en-US" dirty="0" err="1" smtClean="0"/>
              <a:t>Tomás</a:t>
            </a:r>
            <a:r>
              <a:rPr lang="en-US" dirty="0" smtClean="0"/>
              <a:t> Estrada Palma, faced an armed revolt. Defeated.</a:t>
            </a:r>
          </a:p>
          <a:p>
            <a:r>
              <a:rPr lang="en-US" dirty="0" smtClean="0"/>
              <a:t>US occupies Cuba, Charles Edward </a:t>
            </a:r>
            <a:r>
              <a:rPr lang="en-US" dirty="0" err="1" smtClean="0"/>
              <a:t>Magoon</a:t>
            </a:r>
            <a:r>
              <a:rPr lang="en-US" dirty="0" smtClean="0"/>
              <a:t> named leader. </a:t>
            </a:r>
          </a:p>
          <a:p>
            <a:r>
              <a:rPr lang="en-US" dirty="0" smtClean="0"/>
              <a:t>1908 self-government was restored but the U.S. continued intervening in Cuban affairs.</a:t>
            </a:r>
          </a:p>
          <a:p>
            <a:r>
              <a:rPr lang="en-US" dirty="0" smtClean="0"/>
              <a:t>Despite frequent outbreaks of disorder, constitutional government was maintained until 1930.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397</TotalTime>
  <Words>353</Words>
  <Application>Microsoft Office PowerPoint</Application>
  <PresentationFormat>On-screen Show (4:3)</PresentationFormat>
  <Paragraphs>44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Flow</vt:lpstr>
      <vt:lpstr>Cuba</vt:lpstr>
      <vt:lpstr>Background Information</vt:lpstr>
      <vt:lpstr>Pre-colonisation  </vt:lpstr>
      <vt:lpstr>Colonisation – 1600s to 1700s</vt:lpstr>
      <vt:lpstr>Colonisation – 1700s to 1800s </vt:lpstr>
      <vt:lpstr>19th century</vt:lpstr>
      <vt:lpstr>American influences</vt:lpstr>
      <vt:lpstr>American influences (cont.)</vt:lpstr>
    </vt:vector>
  </TitlesOfParts>
  <Company>Law Family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Cuba</dc:title>
  <dc:creator>Thebes Law</dc:creator>
  <cp:lastModifiedBy>VRA</cp:lastModifiedBy>
  <cp:revision>43</cp:revision>
  <dcterms:created xsi:type="dcterms:W3CDTF">2009-09-25T05:51:17Z</dcterms:created>
  <dcterms:modified xsi:type="dcterms:W3CDTF">2009-09-29T04:31:50Z</dcterms:modified>
</cp:coreProperties>
</file>