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sldIdLst>
    <p:sldId id="256" r:id="rId2"/>
    <p:sldId id="257" r:id="rId3"/>
    <p:sldId id="258" r:id="rId4"/>
    <p:sldId id="259" r:id="rId5"/>
    <p:sldId id="260" r:id="rId6"/>
    <p:sldId id="261" r:id="rId7"/>
    <p:sldId id="262" r:id="rId8"/>
    <p:sldId id="282" r:id="rId9"/>
    <p:sldId id="283" r:id="rId10"/>
    <p:sldId id="284" r:id="rId11"/>
    <p:sldId id="265" r:id="rId12"/>
    <p:sldId id="266" r:id="rId13"/>
    <p:sldId id="285"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6" r:id="rId29"/>
    <p:sldId id="287" r:id="rId30"/>
    <p:sldId id="288" r:id="rId31"/>
    <p:sldId id="281"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F44E2E-EFAA-4767-94DE-1F81490EC662}" type="datetimeFigureOut">
              <a:rPr lang="en-US" smtClean="0"/>
              <a:pPr/>
              <a:t>3/10/2010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20B04B5-72B0-4CD2-8FC9-2BD00224123B}"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F44E2E-EFAA-4767-94DE-1F81490EC662}" type="datetimeFigureOut">
              <a:rPr lang="en-US" smtClean="0"/>
              <a:pPr/>
              <a:t>3/10/2010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B04B5-72B0-4CD2-8FC9-2BD00224123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320B04B5-72B0-4CD2-8FC9-2BD00224123B}"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F44E2E-EFAA-4767-94DE-1F81490EC662}" type="datetimeFigureOut">
              <a:rPr lang="en-US" smtClean="0"/>
              <a:pPr/>
              <a:t>3/10/2010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F44E2E-EFAA-4767-94DE-1F81490EC662}" type="datetimeFigureOut">
              <a:rPr lang="en-US" smtClean="0"/>
              <a:pPr/>
              <a:t>3/10/2010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320B04B5-72B0-4CD2-8FC9-2BD00224123B}"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1DF44E2E-EFAA-4767-94DE-1F81490EC662}" type="datetimeFigureOut">
              <a:rPr lang="en-US" smtClean="0"/>
              <a:pPr/>
              <a:t>3/10/2010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20B04B5-72B0-4CD2-8FC9-2BD00224123B}"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DF44E2E-EFAA-4767-94DE-1F81490EC662}" type="datetimeFigureOut">
              <a:rPr lang="en-US" smtClean="0"/>
              <a:pPr/>
              <a:t>3/10/2010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0B04B5-72B0-4CD2-8FC9-2BD00224123B}"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F44E2E-EFAA-4767-94DE-1F81490EC662}" type="datetimeFigureOut">
              <a:rPr lang="en-US" smtClean="0"/>
              <a:pPr/>
              <a:t>3/10/2010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320B04B5-72B0-4CD2-8FC9-2BD00224123B}"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F44E2E-EFAA-4767-94DE-1F81490EC662}" type="datetimeFigureOut">
              <a:rPr lang="en-US" smtClean="0"/>
              <a:pPr/>
              <a:t>3/10/2010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320B04B5-72B0-4CD2-8FC9-2BD002241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DF44E2E-EFAA-4767-94DE-1F81490EC662}" type="datetimeFigureOut">
              <a:rPr lang="en-US" smtClean="0"/>
              <a:pPr/>
              <a:t>3/10/2010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320B04B5-72B0-4CD2-8FC9-2BD002241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320B04B5-72B0-4CD2-8FC9-2BD00224123B}"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DF44E2E-EFAA-4767-94DE-1F81490EC662}" type="datetimeFigureOut">
              <a:rPr lang="en-US" smtClean="0"/>
              <a:pPr/>
              <a:t>3/10/2010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320B04B5-72B0-4CD2-8FC9-2BD00224123B}"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DF44E2E-EFAA-4767-94DE-1F81490EC662}" type="datetimeFigureOut">
              <a:rPr lang="en-US" smtClean="0"/>
              <a:pPr/>
              <a:t>3/10/2010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DF44E2E-EFAA-4767-94DE-1F81490EC662}" type="datetimeFigureOut">
              <a:rPr lang="en-US" smtClean="0"/>
              <a:pPr/>
              <a:t>3/10/2010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320B04B5-72B0-4CD2-8FC9-2BD00224123B}"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Castro’s Rise to Power</a:t>
            </a:r>
            <a:endParaRPr lang="en-US" dirty="0"/>
          </a:p>
        </p:txBody>
      </p:sp>
      <p:sp>
        <p:nvSpPr>
          <p:cNvPr id="2" name="Title 1"/>
          <p:cNvSpPr>
            <a:spLocks noGrp="1"/>
          </p:cNvSpPr>
          <p:nvPr>
            <p:ph type="ctrTitle"/>
          </p:nvPr>
        </p:nvSpPr>
        <p:spPr/>
        <p:txBody>
          <a:bodyPr/>
          <a:lstStyle/>
          <a:p>
            <a:r>
              <a:rPr lang="en-US" dirty="0" smtClean="0"/>
              <a:t>Castro and Cuba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Attack on </a:t>
            </a:r>
            <a:r>
              <a:rPr lang="en-US" dirty="0" err="1" smtClean="0"/>
              <a:t>Moncada</a:t>
            </a:r>
            <a:r>
              <a:rPr lang="en-US" dirty="0" smtClean="0"/>
              <a:t> Barracks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Castro had lost the opportunity for being elected to political power and turned to less legitimate means</a:t>
            </a:r>
          </a:p>
          <a:p>
            <a:r>
              <a:rPr lang="en-US" dirty="0" smtClean="0"/>
              <a:t>He left his law practice and (with Raul) formed an underground group to plot against Batista</a:t>
            </a:r>
          </a:p>
          <a:p>
            <a:r>
              <a:rPr lang="en-US" dirty="0" smtClean="0"/>
              <a:t>On 26</a:t>
            </a:r>
            <a:r>
              <a:rPr lang="en-US" baseline="30000" dirty="0" smtClean="0"/>
              <a:t>th</a:t>
            </a:r>
            <a:r>
              <a:rPr lang="en-US" dirty="0" smtClean="0"/>
              <a:t> July 1953 they launched an armed attack on the </a:t>
            </a:r>
            <a:r>
              <a:rPr lang="en-US" dirty="0" err="1" smtClean="0"/>
              <a:t>Moncado</a:t>
            </a:r>
            <a:r>
              <a:rPr lang="en-US" dirty="0" smtClean="0"/>
              <a:t> Military Barracks in an attempt to overthrow Batista</a:t>
            </a:r>
          </a:p>
          <a:p>
            <a:r>
              <a:rPr lang="en-US" dirty="0" smtClean="0"/>
              <a:t>The attack (led by 129 men and 2 women) failed  and many of the attackers were captured</a:t>
            </a:r>
          </a:p>
          <a:p>
            <a:r>
              <a:rPr lang="en-US" dirty="0" smtClean="0"/>
              <a:t>Castro and Raul escaped but were captured a week later</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Trial of the Rebels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Batista took harsh revenge on the rebels ordering that 10 rebels should be shot for every soldier killed (70 of the guerillas were shot in captivity)</a:t>
            </a:r>
          </a:p>
          <a:p>
            <a:r>
              <a:rPr lang="en-US" dirty="0" smtClean="0"/>
              <a:t>Castro, as a trained lawyer, took up the </a:t>
            </a:r>
            <a:r>
              <a:rPr lang="en-US" dirty="0" err="1" smtClean="0"/>
              <a:t>defence</a:t>
            </a:r>
            <a:r>
              <a:rPr lang="en-US" dirty="0" smtClean="0"/>
              <a:t> of the rebels himself claiming that the regime was illegal and that citizens had the right to rebel against an illegal government</a:t>
            </a:r>
          </a:p>
          <a:p>
            <a:r>
              <a:rPr lang="en-US" dirty="0" smtClean="0"/>
              <a:t>“the intellectual author of the rebellion is Jose Marti, the apostle of our independence”</a:t>
            </a:r>
          </a:p>
          <a:p>
            <a:r>
              <a:rPr lang="en-US" dirty="0" smtClean="0"/>
              <a:t>Only 26 rebels were found guilty</a:t>
            </a:r>
          </a:p>
          <a:p>
            <a:r>
              <a:rPr lang="en-US" dirty="0" smtClean="0"/>
              <a:t>Raul was sentenced to 13 years in prison</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Castro’s Trial</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Castro’s own trial took place later and he used the occasion to make  a 2 hour speech</a:t>
            </a:r>
          </a:p>
          <a:p>
            <a:r>
              <a:rPr lang="en-US" dirty="0" smtClean="0"/>
              <a:t>“Condemn me, it doesn’t matter. History will absolve me.”</a:t>
            </a:r>
          </a:p>
          <a:p>
            <a:r>
              <a:rPr lang="en-US" dirty="0" smtClean="0"/>
              <a:t>He also outlined his political </a:t>
            </a:r>
            <a:r>
              <a:rPr lang="en-US" dirty="0" err="1" smtClean="0"/>
              <a:t>programme</a:t>
            </a:r>
            <a:r>
              <a:rPr lang="en-US" dirty="0" smtClean="0"/>
              <a:t> which included:</a:t>
            </a:r>
          </a:p>
          <a:p>
            <a:pPr marL="514350" indent="-514350">
              <a:buAutoNum type="arabicPeriod"/>
            </a:pPr>
            <a:r>
              <a:rPr lang="en-US" dirty="0" smtClean="0"/>
              <a:t>Return power to the people</a:t>
            </a:r>
          </a:p>
          <a:p>
            <a:pPr marL="514350" indent="-514350">
              <a:buAutoNum type="arabicPeriod"/>
            </a:pPr>
            <a:r>
              <a:rPr lang="en-US" dirty="0" smtClean="0"/>
              <a:t>Land rights</a:t>
            </a:r>
          </a:p>
          <a:p>
            <a:pPr marL="514350" indent="-514350">
              <a:buAutoNum type="arabicPeriod"/>
            </a:pPr>
            <a:r>
              <a:rPr lang="en-US" dirty="0" smtClean="0"/>
              <a:t>Share for workers in industrial and mining enterprises</a:t>
            </a:r>
          </a:p>
          <a:p>
            <a:pPr marL="514350" indent="-514350">
              <a:buAutoNum type="arabicPeriod"/>
            </a:pPr>
            <a:r>
              <a:rPr lang="en-US" dirty="0" smtClean="0"/>
              <a:t>Share for sugar workers on the profits</a:t>
            </a:r>
          </a:p>
          <a:p>
            <a:pPr marL="514350" indent="-514350">
              <a:buAutoNum type="arabicPeriod"/>
            </a:pPr>
            <a:r>
              <a:rPr lang="en-US" dirty="0" smtClean="0"/>
              <a:t>Attack on corruption and confiscation of property of those guilty of fraud</a:t>
            </a:r>
          </a:p>
          <a:p>
            <a:pPr marL="514350" indent="-514350">
              <a:buNone/>
            </a:pPr>
            <a:r>
              <a:rPr lang="en-US" dirty="0" smtClean="0"/>
              <a:t>He was sentenced to 15 yearsin prison</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Prison</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Castro spent his time in jail studying about politics and revolutionary movements. </a:t>
            </a:r>
          </a:p>
          <a:p>
            <a:r>
              <a:rPr lang="en-US" dirty="0" smtClean="0"/>
              <a:t>He re-worked his speech which was smuggled out</a:t>
            </a:r>
          </a:p>
          <a:p>
            <a:r>
              <a:rPr lang="en-US" dirty="0" smtClean="0"/>
              <a:t>Castro became convinced that the only way to overthrow Batista was to use guerilla tactics</a:t>
            </a:r>
          </a:p>
          <a:p>
            <a:pPr>
              <a:buNone/>
            </a:pPr>
            <a:endParaRPr lang="en-US" dirty="0" smtClean="0"/>
          </a:p>
          <a:p>
            <a:r>
              <a:rPr lang="en-US" dirty="0" smtClean="0"/>
              <a:t>He also began an affair with a married woman </a:t>
            </a:r>
          </a:p>
          <a:p>
            <a:pPr>
              <a:buNone/>
            </a:pPr>
            <a:endParaRPr lang="en-US" dirty="0" smtClean="0"/>
          </a:p>
          <a:p>
            <a:r>
              <a:rPr lang="en-US" dirty="0" smtClean="0"/>
              <a:t>When his wife discovered this she divorced him, taking his son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In 1954 elections were held and Batista was elected (no opponent!)</a:t>
            </a:r>
          </a:p>
          <a:p>
            <a:pPr>
              <a:buNone/>
            </a:pPr>
            <a:r>
              <a:rPr lang="en-US" dirty="0" smtClean="0"/>
              <a:t>He promised the return of a constitutional government and in 1955 granted amnesty for some political prisoners – Castro and his brother were released</a:t>
            </a:r>
          </a:p>
          <a:p>
            <a:pPr>
              <a:buNone/>
            </a:pPr>
            <a:endParaRPr lang="en-US" dirty="0" smtClean="0"/>
          </a:p>
          <a:p>
            <a:pPr>
              <a:buNone/>
            </a:pPr>
            <a:r>
              <a:rPr lang="en-US" dirty="0" smtClean="0"/>
              <a:t>By this time Castro had broken away from the </a:t>
            </a:r>
            <a:r>
              <a:rPr lang="en-US" dirty="0" err="1" smtClean="0"/>
              <a:t>Ortodoxo</a:t>
            </a:r>
            <a:r>
              <a:rPr lang="en-US" dirty="0" smtClean="0"/>
              <a:t> Party who were finding his rhetoric too extreme</a:t>
            </a:r>
          </a:p>
          <a:p>
            <a:pPr>
              <a:buNone/>
            </a:pPr>
            <a:r>
              <a:rPr lang="en-US" dirty="0" smtClean="0"/>
              <a:t>He left Cuba for Mexico</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Castro in Mexico</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Castro and Raul flew to Mexico and formed the July 26</a:t>
            </a:r>
            <a:r>
              <a:rPr lang="en-US" baseline="30000" dirty="0" smtClean="0"/>
              <a:t>th</a:t>
            </a:r>
            <a:r>
              <a:rPr lang="en-US" dirty="0" smtClean="0"/>
              <a:t>Movement (date of attack on </a:t>
            </a:r>
            <a:r>
              <a:rPr lang="en-US" dirty="0" err="1" smtClean="0"/>
              <a:t>Moncada</a:t>
            </a:r>
            <a:r>
              <a:rPr lang="en-US" dirty="0" smtClean="0"/>
              <a:t> Barracks) to plot against the Batista government</a:t>
            </a:r>
          </a:p>
          <a:p>
            <a:r>
              <a:rPr lang="en-US" dirty="0" smtClean="0"/>
              <a:t>On 26</a:t>
            </a:r>
            <a:r>
              <a:rPr lang="en-US" baseline="30000" dirty="0" smtClean="0"/>
              <a:t>th</a:t>
            </a:r>
            <a:r>
              <a:rPr lang="en-US" dirty="0" smtClean="0"/>
              <a:t> July 1955 he met Ernesto “</a:t>
            </a:r>
            <a:r>
              <a:rPr lang="en-US" dirty="0" err="1" smtClean="0"/>
              <a:t>Che</a:t>
            </a:r>
            <a:r>
              <a:rPr lang="en-US" dirty="0" smtClean="0"/>
              <a:t>” Guevara who joined the group</a:t>
            </a:r>
          </a:p>
          <a:p>
            <a:r>
              <a:rPr lang="en-US" dirty="0" smtClean="0"/>
              <a:t>By May 1956 Castro had raised sufficient funds to rent a farm 20 miles from Mexico City and begin training his force (Alberto </a:t>
            </a:r>
            <a:r>
              <a:rPr lang="en-US" dirty="0" err="1" smtClean="0"/>
              <a:t>Bayo</a:t>
            </a:r>
            <a:r>
              <a:rPr lang="en-US" dirty="0" smtClean="0"/>
              <a:t> a veteran of the Spanish Civil War was the trainer)</a:t>
            </a:r>
          </a:p>
          <a:p>
            <a:r>
              <a:rPr lang="en-US" dirty="0" smtClean="0"/>
              <a:t>In June 1956 Castro and Guevara were arrested by the Mexican authorities for their activities but were released on the intervention of a former Mexican President</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Granma Landing</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Dec 2</a:t>
            </a:r>
            <a:r>
              <a:rPr lang="en-US" baseline="30000" dirty="0" smtClean="0"/>
              <a:t>nd</a:t>
            </a:r>
            <a:r>
              <a:rPr lang="en-US" dirty="0" smtClean="0"/>
              <a:t> 1956 Castro and 82 guerillas sailed across the Gulf of Mexico in the yacht, Granma, and landed at Playa Las </a:t>
            </a:r>
            <a:r>
              <a:rPr lang="en-US" dirty="0" err="1" smtClean="0"/>
              <a:t>Colorados</a:t>
            </a:r>
            <a:r>
              <a:rPr lang="en-US" dirty="0" smtClean="0"/>
              <a:t> in Cuba</a:t>
            </a:r>
          </a:p>
          <a:p>
            <a:r>
              <a:rPr lang="en-US" dirty="0" smtClean="0"/>
              <a:t>The plan was to co-ordinate with an uprising in Santiago led by Frank </a:t>
            </a:r>
            <a:r>
              <a:rPr lang="en-US" dirty="0" err="1" smtClean="0"/>
              <a:t>Pais</a:t>
            </a:r>
            <a:endParaRPr lang="en-US" dirty="0" smtClean="0"/>
          </a:p>
          <a:p>
            <a:r>
              <a:rPr lang="en-US" dirty="0" smtClean="0"/>
              <a:t>However- bad weather made the landing 2 days late</a:t>
            </a:r>
          </a:p>
          <a:p>
            <a:r>
              <a:rPr lang="en-US" dirty="0" err="1" smtClean="0"/>
              <a:t>Pais</a:t>
            </a:r>
            <a:r>
              <a:rPr lang="en-US" dirty="0" smtClean="0"/>
              <a:t>’ rising had already been crushed (30 Nov) and the landing was a disaster</a:t>
            </a:r>
          </a:p>
          <a:p>
            <a:r>
              <a:rPr lang="en-US" dirty="0" smtClean="0"/>
              <a:t>Many of the rebels were killed or captured although a few escaped and joined up with </a:t>
            </a:r>
            <a:r>
              <a:rPr lang="en-US" dirty="0" err="1" smtClean="0"/>
              <a:t>Crescencio</a:t>
            </a:r>
            <a:r>
              <a:rPr lang="en-US" dirty="0" smtClean="0"/>
              <a:t> Perez, a local bandit leader</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Guerilla Campaign in Sierra </a:t>
            </a:r>
            <a:r>
              <a:rPr lang="en-US" dirty="0" err="1" smtClean="0"/>
              <a:t>Maestra</a:t>
            </a:r>
            <a:endParaRPr lang="en-US" dirty="0"/>
          </a:p>
        </p:txBody>
      </p:sp>
      <p:sp>
        <p:nvSpPr>
          <p:cNvPr id="3" name="Content Placeholder 2"/>
          <p:cNvSpPr>
            <a:spLocks noGrp="1"/>
          </p:cNvSpPr>
          <p:nvPr>
            <p:ph sz="quarter" idx="1"/>
          </p:nvPr>
        </p:nvSpPr>
        <p:spPr/>
        <p:txBody>
          <a:bodyPr/>
          <a:lstStyle/>
          <a:p>
            <a:r>
              <a:rPr lang="en-US" dirty="0" smtClean="0"/>
              <a:t>Castro and the remaining rebels (including Raul and </a:t>
            </a:r>
            <a:r>
              <a:rPr lang="en-US" dirty="0" err="1" smtClean="0"/>
              <a:t>Che</a:t>
            </a:r>
            <a:r>
              <a:rPr lang="en-US" dirty="0" smtClean="0"/>
              <a:t> Guevara) fled to the Sierra </a:t>
            </a:r>
            <a:r>
              <a:rPr lang="en-US" dirty="0" err="1" smtClean="0"/>
              <a:t>Maestra</a:t>
            </a:r>
            <a:r>
              <a:rPr lang="en-US" dirty="0" smtClean="0"/>
              <a:t> and began their guerilla campaign against Batista</a:t>
            </a:r>
          </a:p>
          <a:p>
            <a:r>
              <a:rPr lang="en-US" dirty="0" smtClean="0"/>
              <a:t>Batista responded by re-locating peasants from the slopes of the mountains so that they could not aid the guerillas</a:t>
            </a:r>
          </a:p>
          <a:p>
            <a:r>
              <a:rPr lang="en-US" dirty="0" smtClean="0"/>
              <a:t>Batista also set up a paramilitary squad called Los </a:t>
            </a:r>
            <a:r>
              <a:rPr lang="en-US" dirty="0" err="1" smtClean="0"/>
              <a:t>Tigros</a:t>
            </a:r>
            <a:r>
              <a:rPr lang="en-US" dirty="0" smtClean="0"/>
              <a:t> to deal with the rebels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Propaganda</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Castro made good use of propaganda and secured the support of Herbert Matthews, ex- New York Times reporter, who gave news of the rebels’ activities to the outside world and helped to give a heroic image of Castro</a:t>
            </a:r>
          </a:p>
          <a:p>
            <a:r>
              <a:rPr lang="en-US" dirty="0" smtClean="0"/>
              <a:t>“ The personality of the man is overpowering… Here was an educated, dedicated fanatic, a man of ideals, of courage and of remarkable qualities of leadership.”</a:t>
            </a:r>
          </a:p>
          <a:p>
            <a:r>
              <a:rPr lang="en-US" dirty="0" smtClean="0"/>
              <a:t>“the most remarkable and romantic figure in Cuban history since Jose Mart”</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err="1" smtClean="0"/>
              <a:t>Che</a:t>
            </a:r>
            <a:r>
              <a:rPr lang="en-US" dirty="0" smtClean="0"/>
              <a:t> was becoming the leader of the rebels in the Sierra </a:t>
            </a:r>
            <a:r>
              <a:rPr lang="en-US" dirty="0" err="1" smtClean="0"/>
              <a:t>Maestra</a:t>
            </a:r>
          </a:p>
          <a:p>
            <a:r>
              <a:rPr lang="en-US" dirty="0" smtClean="0"/>
              <a:t>In urban areas there were also resistance groups to Batista</a:t>
            </a:r>
          </a:p>
          <a:p>
            <a:r>
              <a:rPr lang="en-US" dirty="0" smtClean="0"/>
              <a:t>The strongest was in Santiago, led by Frank </a:t>
            </a:r>
            <a:r>
              <a:rPr lang="en-US" dirty="0" err="1" smtClean="0"/>
              <a:t>Pais</a:t>
            </a:r>
            <a:endParaRPr lang="en-US" dirty="0" smtClean="0"/>
          </a:p>
          <a:p>
            <a:r>
              <a:rPr lang="en-US" dirty="0" smtClean="0"/>
              <a:t>In Summer 1957 </a:t>
            </a:r>
            <a:r>
              <a:rPr lang="en-US" dirty="0" err="1" smtClean="0"/>
              <a:t>Pais</a:t>
            </a:r>
            <a:r>
              <a:rPr lang="en-US" dirty="0" smtClean="0"/>
              <a:t>’ group merged with Castro’s 26</a:t>
            </a:r>
            <a:r>
              <a:rPr lang="en-US" baseline="30000" dirty="0" smtClean="0"/>
              <a:t>th </a:t>
            </a:r>
            <a:r>
              <a:rPr lang="en-US" dirty="0" smtClean="0"/>
              <a:t> July Movement </a:t>
            </a:r>
          </a:p>
          <a:p>
            <a:pPr>
              <a:buNone/>
            </a:pPr>
            <a:r>
              <a:rPr lang="en-US" dirty="0" smtClean="0"/>
              <a:t>(Although there was some conflict between the two and those in the towns were not so anti-US as those in the mountains)</a:t>
            </a:r>
          </a:p>
          <a:p>
            <a:r>
              <a:rPr lang="en-US" dirty="0" smtClean="0"/>
              <a:t>At this point the rebels even received some money and support from </a:t>
            </a:r>
            <a:r>
              <a:rPr lang="en-US" dirty="0" err="1" smtClean="0"/>
              <a:t>PrioSocarra</a:t>
            </a:r>
            <a:r>
              <a:rPr lang="en-US" dirty="0" smtClean="0"/>
              <a:t> (ex-President)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sz="quarter" idx="1"/>
          </p:nvPr>
        </p:nvSpPr>
        <p:spPr/>
        <p:txBody>
          <a:bodyPr/>
          <a:lstStyle/>
          <a:p>
            <a:pPr>
              <a:buNone/>
            </a:pPr>
            <a:r>
              <a:rPr lang="en-US" dirty="0" smtClean="0"/>
              <a:t>Until 1898 Cuba had been ruled by Spain, although there had been various attempts by the Cubans to gain independence. One of the most famous campaigners was Jose Marti who was killed fighting the Spanish in 1895.</a:t>
            </a:r>
          </a:p>
          <a:p>
            <a:pPr>
              <a:buNone/>
            </a:pPr>
            <a:r>
              <a:rPr lang="en-US" dirty="0" smtClean="0"/>
              <a:t>In 1898 the USA backed the Cubans in their struggle for independence (Spanish-American War) and Spain was defeated.</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Rebel Groups</a:t>
            </a:r>
            <a:endParaRPr lang="en-US" dirty="0"/>
          </a:p>
        </p:txBody>
      </p:sp>
      <p:sp>
        <p:nvSpPr>
          <p:cNvPr id="3" name="Content Placeholder 2"/>
          <p:cNvSpPr>
            <a:spLocks noGrp="1"/>
          </p:cNvSpPr>
          <p:nvPr>
            <p:ph sz="quarter" idx="1"/>
          </p:nvPr>
        </p:nvSpPr>
        <p:spPr/>
        <p:txBody>
          <a:bodyPr>
            <a:normAutofit/>
          </a:bodyPr>
          <a:lstStyle/>
          <a:p>
            <a:r>
              <a:rPr lang="en-US" dirty="0" smtClean="0"/>
              <a:t>There were other groups who opposed Batista and in March 1957 a group composed of the </a:t>
            </a:r>
            <a:r>
              <a:rPr lang="en-US" dirty="0" err="1" smtClean="0"/>
              <a:t>OrganizacionAutentica</a:t>
            </a:r>
            <a:r>
              <a:rPr lang="en-US" dirty="0" smtClean="0"/>
              <a:t> (funded by </a:t>
            </a:r>
            <a:r>
              <a:rPr lang="en-US" dirty="0" err="1" smtClean="0"/>
              <a:t>Prio</a:t>
            </a:r>
            <a:r>
              <a:rPr lang="en-US" dirty="0" smtClean="0"/>
              <a:t>) and the </a:t>
            </a:r>
            <a:r>
              <a:rPr lang="en-US" dirty="0" err="1" smtClean="0"/>
              <a:t>Directorio</a:t>
            </a:r>
            <a:r>
              <a:rPr lang="en-US" dirty="0" smtClean="0"/>
              <a:t> (terrorist group dedicated to sabotage and assassination) tried to seize the presidential palace  and assassinate Batista</a:t>
            </a:r>
          </a:p>
          <a:p>
            <a:r>
              <a:rPr lang="en-US" dirty="0" smtClean="0"/>
              <a:t>They failed</a:t>
            </a:r>
          </a:p>
          <a:p>
            <a:r>
              <a:rPr lang="en-US" dirty="0" smtClean="0"/>
              <a:t>This left Castro as the only viable alternative to Batista and more supporters began to join him</a:t>
            </a:r>
          </a:p>
          <a:p>
            <a:pPr>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Attack on El </a:t>
            </a:r>
            <a:r>
              <a:rPr lang="en-US" dirty="0" err="1" smtClean="0"/>
              <a:t>Uvero</a:t>
            </a:r>
            <a:endParaRPr lang="en-US" dirty="0"/>
          </a:p>
        </p:txBody>
      </p:sp>
      <p:sp>
        <p:nvSpPr>
          <p:cNvPr id="3" name="Content Placeholder 2"/>
          <p:cNvSpPr>
            <a:spLocks noGrp="1"/>
          </p:cNvSpPr>
          <p:nvPr>
            <p:ph sz="quarter" idx="1"/>
          </p:nvPr>
        </p:nvSpPr>
        <p:spPr/>
        <p:txBody>
          <a:bodyPr/>
          <a:lstStyle/>
          <a:p>
            <a:r>
              <a:rPr lang="en-US" dirty="0" smtClean="0"/>
              <a:t>In May 1957 Castro’s group launched an attack on the remote military garrison of El </a:t>
            </a:r>
            <a:r>
              <a:rPr lang="en-US" dirty="0" err="1" smtClean="0"/>
              <a:t>Uvero</a:t>
            </a:r>
            <a:endParaRPr lang="en-US" dirty="0" smtClean="0"/>
          </a:p>
          <a:p>
            <a:endParaRPr lang="en-US" dirty="0" smtClean="0"/>
          </a:p>
          <a:p>
            <a:r>
              <a:rPr lang="en-US" dirty="0" smtClean="0"/>
              <a:t>It failed but men were killed on both sides and it was seen as a great propaganda victory in showing that the rebels were a viable force against Batista</a:t>
            </a:r>
          </a:p>
          <a:p>
            <a:pPr>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Manifesto of Sierra </a:t>
            </a:r>
            <a:r>
              <a:rPr lang="en-US" dirty="0" err="1" smtClean="0"/>
              <a:t>Maestra</a:t>
            </a:r>
            <a:endParaRPr lang="en-US" dirty="0"/>
          </a:p>
        </p:txBody>
      </p:sp>
      <p:sp>
        <p:nvSpPr>
          <p:cNvPr id="3" name="Content Placeholder 2"/>
          <p:cNvSpPr>
            <a:spLocks noGrp="1"/>
          </p:cNvSpPr>
          <p:nvPr>
            <p:ph sz="quarter" idx="1"/>
          </p:nvPr>
        </p:nvSpPr>
        <p:spPr/>
        <p:txBody>
          <a:bodyPr>
            <a:normAutofit/>
          </a:bodyPr>
          <a:lstStyle/>
          <a:p>
            <a:r>
              <a:rPr lang="en-US" dirty="0" smtClean="0"/>
              <a:t>In July 1957 Castro had a meeting with </a:t>
            </a:r>
            <a:r>
              <a:rPr lang="en-US" dirty="0" err="1" smtClean="0"/>
              <a:t>Pais</a:t>
            </a:r>
            <a:r>
              <a:rPr lang="en-US" dirty="0" smtClean="0"/>
              <a:t> and the </a:t>
            </a:r>
            <a:r>
              <a:rPr lang="en-US" dirty="0" err="1" smtClean="0"/>
              <a:t>Ortodoxos</a:t>
            </a:r>
            <a:endParaRPr lang="en-US" dirty="0" smtClean="0"/>
          </a:p>
          <a:p>
            <a:r>
              <a:rPr lang="en-US" dirty="0" smtClean="0"/>
              <a:t>They decided upon a manifesto and called for a civil revolutionary front to drive out Batista</a:t>
            </a:r>
          </a:p>
          <a:p>
            <a:r>
              <a:rPr lang="en-US" dirty="0" smtClean="0"/>
              <a:t>Castro promised to hold elections and to restore the Constitution of 1940 when he gained power</a:t>
            </a:r>
          </a:p>
          <a:p>
            <a:r>
              <a:rPr lang="en-US" dirty="0" smtClean="0"/>
              <a:t>They planned for Manuel </a:t>
            </a:r>
            <a:r>
              <a:rPr lang="en-US" dirty="0" err="1" smtClean="0"/>
              <a:t>UrrutiaLleo</a:t>
            </a:r>
            <a:r>
              <a:rPr lang="en-US" dirty="0" smtClean="0"/>
              <a:t> to become the provisional president (anti- Communist and a liberal)</a:t>
            </a:r>
          </a:p>
          <a:p>
            <a:r>
              <a:rPr lang="en-US" dirty="0" smtClean="0"/>
              <a:t>This also helped to raise their propaganda profile</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Assassination of </a:t>
            </a:r>
            <a:r>
              <a:rPr lang="en-US" dirty="0" err="1" smtClean="0"/>
              <a:t>Pais</a:t>
            </a:r>
            <a:endParaRPr lang="en-US" dirty="0"/>
          </a:p>
        </p:txBody>
      </p:sp>
      <p:sp>
        <p:nvSpPr>
          <p:cNvPr id="3" name="Content Placeholder 2"/>
          <p:cNvSpPr>
            <a:spLocks noGrp="1"/>
          </p:cNvSpPr>
          <p:nvPr>
            <p:ph sz="quarter" idx="1"/>
          </p:nvPr>
        </p:nvSpPr>
        <p:spPr/>
        <p:txBody>
          <a:bodyPr/>
          <a:lstStyle/>
          <a:p>
            <a:r>
              <a:rPr lang="en-US" dirty="0" smtClean="0"/>
              <a:t>Violence was escalating in the cities and at the end of July Frank </a:t>
            </a:r>
            <a:r>
              <a:rPr lang="en-US" dirty="0" err="1" smtClean="0"/>
              <a:t>Pais</a:t>
            </a:r>
            <a:r>
              <a:rPr lang="en-US" dirty="0" smtClean="0"/>
              <a:t>was shot and killed in an ambush in Santiago</a:t>
            </a:r>
          </a:p>
          <a:p>
            <a:pPr>
              <a:buNone/>
            </a:pPr>
            <a:endParaRPr lang="en-US" dirty="0" smtClean="0"/>
          </a:p>
          <a:p>
            <a:r>
              <a:rPr lang="en-US" dirty="0" smtClean="0"/>
              <a:t>This was a blow to the movement but the rebels gained a lot of publicity from a huge funeral demonstration followed by a general strike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Strike</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The rebel leaders in the cities were pushing for a revolutionary strike accompanied by anti-government activities </a:t>
            </a:r>
          </a:p>
          <a:p>
            <a:r>
              <a:rPr lang="en-US" dirty="0" smtClean="0"/>
              <a:t>Castro and the rebels in the Sierra </a:t>
            </a:r>
            <a:r>
              <a:rPr lang="en-US" dirty="0" err="1" smtClean="0"/>
              <a:t>Maestra</a:t>
            </a:r>
            <a:r>
              <a:rPr lang="en-US" dirty="0" smtClean="0"/>
              <a:t>were less keen but went along with the plan which was set for 9</a:t>
            </a:r>
            <a:r>
              <a:rPr lang="en-US" baseline="30000" dirty="0" smtClean="0"/>
              <a:t>th</a:t>
            </a:r>
            <a:r>
              <a:rPr lang="en-US" dirty="0" smtClean="0"/>
              <a:t> April 1958</a:t>
            </a:r>
          </a:p>
          <a:p>
            <a:pPr>
              <a:buNone/>
            </a:pPr>
            <a:r>
              <a:rPr lang="en-US" dirty="0" smtClean="0"/>
              <a:t>(One of their publicity acts was to kidnap and then release a former world champion racing driver, Juan </a:t>
            </a:r>
            <a:r>
              <a:rPr lang="en-US" dirty="0"/>
              <a:t>M</a:t>
            </a:r>
            <a:r>
              <a:rPr lang="en-US" dirty="0" smtClean="0"/>
              <a:t>anuel </a:t>
            </a:r>
            <a:r>
              <a:rPr lang="en-US" dirty="0" err="1" smtClean="0"/>
              <a:t>Fangio</a:t>
            </a:r>
            <a:r>
              <a:rPr lang="en-US" dirty="0" smtClean="0"/>
              <a:t> of Argentina)</a:t>
            </a:r>
          </a:p>
          <a:p>
            <a:r>
              <a:rPr lang="en-US" dirty="0" smtClean="0"/>
              <a:t>Students supporting the movement secured the closure of schools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Failure of the Strike</a:t>
            </a:r>
            <a:endParaRPr lang="en-US" dirty="0"/>
          </a:p>
        </p:txBody>
      </p:sp>
      <p:sp>
        <p:nvSpPr>
          <p:cNvPr id="3" name="Content Placeholder 2"/>
          <p:cNvSpPr>
            <a:spLocks noGrp="1"/>
          </p:cNvSpPr>
          <p:nvPr>
            <p:ph sz="quarter" idx="1"/>
          </p:nvPr>
        </p:nvSpPr>
        <p:spPr/>
        <p:txBody>
          <a:bodyPr/>
          <a:lstStyle/>
          <a:p>
            <a:r>
              <a:rPr lang="en-US" dirty="0" smtClean="0"/>
              <a:t>The strike, however, was a failure and government troops suppressed it</a:t>
            </a:r>
          </a:p>
          <a:p>
            <a:r>
              <a:rPr lang="en-US" dirty="0" smtClean="0"/>
              <a:t>Castro and Guevara were very critical of the strike leaders </a:t>
            </a:r>
          </a:p>
          <a:p>
            <a:pPr>
              <a:buNone/>
            </a:pPr>
            <a:r>
              <a:rPr lang="en-US" dirty="0" smtClean="0"/>
              <a:t>“I am the supposed leader of this Movement and in the eyes of history I must take responsibility for the stupidity of others, but I am a shit who can decide nothing at all.” Castro</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 </a:t>
            </a:r>
            <a:r>
              <a:rPr lang="en-US" dirty="0" err="1" smtClean="0"/>
              <a:t>Verano</a:t>
            </a:r>
            <a:endParaRPr lang="en-US" dirty="0"/>
          </a:p>
        </p:txBody>
      </p:sp>
      <p:sp>
        <p:nvSpPr>
          <p:cNvPr id="3" name="Content Placeholder 2"/>
          <p:cNvSpPr>
            <a:spLocks noGrp="1"/>
          </p:cNvSpPr>
          <p:nvPr>
            <p:ph sz="quarter" idx="1"/>
          </p:nvPr>
        </p:nvSpPr>
        <p:spPr/>
        <p:txBody>
          <a:bodyPr/>
          <a:lstStyle/>
          <a:p>
            <a:r>
              <a:rPr lang="en-US" dirty="0" smtClean="0"/>
              <a:t>Batista began to crack down on the rebels after the strike in what was called Operation </a:t>
            </a:r>
            <a:r>
              <a:rPr lang="en-US" dirty="0" err="1" smtClean="0"/>
              <a:t>Verano</a:t>
            </a:r>
            <a:r>
              <a:rPr lang="en-US" dirty="0" smtClean="0"/>
              <a:t> in May 1958</a:t>
            </a:r>
          </a:p>
          <a:p>
            <a:r>
              <a:rPr lang="en-US" dirty="0" smtClean="0"/>
              <a:t>10,000 soldiers were deployed against the rebels in the Sierra </a:t>
            </a:r>
            <a:r>
              <a:rPr lang="en-US" dirty="0" err="1" smtClean="0"/>
              <a:t>Maestra</a:t>
            </a:r>
            <a:r>
              <a:rPr lang="en-US" dirty="0" smtClean="0"/>
              <a:t> in a 2 month offensive</a:t>
            </a:r>
          </a:p>
          <a:p>
            <a:r>
              <a:rPr lang="en-US" dirty="0" smtClean="0"/>
              <a:t>The rebels were heavily outnumbered but they held out and were helped by mass desertions from Batista’s conscript army</a:t>
            </a:r>
          </a:p>
          <a:p>
            <a:r>
              <a:rPr lang="en-US" dirty="0" smtClean="0"/>
              <a:t>Castro said “Every entrance to the Sierra </a:t>
            </a:r>
            <a:r>
              <a:rPr lang="en-US" dirty="0" err="1" smtClean="0"/>
              <a:t>Maestra</a:t>
            </a:r>
            <a:r>
              <a:rPr lang="en-US" dirty="0" smtClean="0"/>
              <a:t> is like the pass at Thermopylae”</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for Final Attack</a:t>
            </a:r>
            <a:endParaRPr lang="en-US" dirty="0"/>
          </a:p>
        </p:txBody>
      </p:sp>
      <p:sp>
        <p:nvSpPr>
          <p:cNvPr id="3" name="Content Placeholder 2"/>
          <p:cNvSpPr>
            <a:spLocks noGrp="1"/>
          </p:cNvSpPr>
          <p:nvPr>
            <p:ph sz="quarter" idx="1"/>
          </p:nvPr>
        </p:nvSpPr>
        <p:spPr/>
        <p:txBody>
          <a:bodyPr>
            <a:normAutofit/>
          </a:bodyPr>
          <a:lstStyle/>
          <a:p>
            <a:r>
              <a:rPr lang="en-US" dirty="0" smtClean="0"/>
              <a:t>After the failure of Operation </a:t>
            </a:r>
            <a:r>
              <a:rPr lang="en-US" dirty="0" err="1" smtClean="0"/>
              <a:t>Verano</a:t>
            </a:r>
            <a:r>
              <a:rPr lang="en-US" dirty="0" smtClean="0"/>
              <a:t>Castro began to plan for a final attack on Batista’s regime</a:t>
            </a:r>
          </a:p>
          <a:p>
            <a:r>
              <a:rPr lang="en-US" dirty="0" smtClean="0"/>
              <a:t>Castro ordered 3 columns to invade central Cuba led by :</a:t>
            </a:r>
          </a:p>
          <a:p>
            <a:r>
              <a:rPr lang="en-US" dirty="0" smtClean="0"/>
              <a:t>A) </a:t>
            </a:r>
            <a:r>
              <a:rPr lang="en-US" dirty="0" err="1" smtClean="0"/>
              <a:t>Che</a:t>
            </a:r>
            <a:r>
              <a:rPr lang="en-US" dirty="0" smtClean="0"/>
              <a:t> Guevara</a:t>
            </a:r>
          </a:p>
          <a:p>
            <a:r>
              <a:rPr lang="en-US" dirty="0" smtClean="0"/>
              <a:t>B) Jaime Vega</a:t>
            </a:r>
          </a:p>
          <a:p>
            <a:r>
              <a:rPr lang="en-US" dirty="0" smtClean="0"/>
              <a:t>C) </a:t>
            </a:r>
            <a:r>
              <a:rPr lang="en-US" dirty="0" err="1" smtClean="0"/>
              <a:t>Camilo</a:t>
            </a:r>
            <a:r>
              <a:rPr lang="en-US" dirty="0" smtClean="0"/>
              <a:t> Cienfuegos</a:t>
            </a:r>
          </a:p>
          <a:p>
            <a:r>
              <a:rPr lang="en-US" dirty="0" smtClean="0"/>
              <a:t>Castro was to follow with a march towards Santiago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Defeat of Batista</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The attack began in December 1958</a:t>
            </a:r>
          </a:p>
          <a:p>
            <a:r>
              <a:rPr lang="en-US" dirty="0" err="1" smtClean="0"/>
              <a:t>Che</a:t>
            </a:r>
            <a:r>
              <a:rPr lang="en-US" dirty="0" smtClean="0"/>
              <a:t> and Cienfuegos advanced swiftly through Las Villas province</a:t>
            </a:r>
          </a:p>
          <a:p>
            <a:r>
              <a:rPr lang="en-US" dirty="0" smtClean="0"/>
              <a:t>By 31</a:t>
            </a:r>
            <a:r>
              <a:rPr lang="en-US" baseline="30000" dirty="0" smtClean="0"/>
              <a:t>st</a:t>
            </a:r>
            <a:r>
              <a:rPr lang="en-US" dirty="0" smtClean="0"/>
              <a:t>December they had captured Santa Clara, the provincial capital</a:t>
            </a:r>
          </a:p>
          <a:p>
            <a:r>
              <a:rPr lang="en-US" dirty="0" smtClean="0"/>
              <a:t>Batista feared that his army would desert him and he  fled to the Dominican Republic on 1</a:t>
            </a:r>
            <a:r>
              <a:rPr lang="en-US" baseline="30000" dirty="0" smtClean="0"/>
              <a:t>st</a:t>
            </a:r>
            <a:r>
              <a:rPr lang="en-US" dirty="0" smtClean="0"/>
              <a:t> January 1959 (taking with him a fortune)</a:t>
            </a:r>
          </a:p>
          <a:p>
            <a:r>
              <a:rPr lang="en-US" dirty="0" smtClean="0"/>
              <a:t>Castro began his triumphal journey to Havana, speaking to journalists and broadcasting on TV along the route</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Castro’s Entry into Havana</a:t>
            </a:r>
            <a:endParaRPr lang="en-US" dirty="0"/>
          </a:p>
        </p:txBody>
      </p:sp>
      <p:sp>
        <p:nvSpPr>
          <p:cNvPr id="3" name="Content Placeholder 2"/>
          <p:cNvSpPr>
            <a:spLocks noGrp="1"/>
          </p:cNvSpPr>
          <p:nvPr>
            <p:ph sz="quarter" idx="1"/>
          </p:nvPr>
        </p:nvSpPr>
        <p:spPr/>
        <p:txBody>
          <a:bodyPr/>
          <a:lstStyle/>
          <a:p>
            <a:r>
              <a:rPr lang="en-US" dirty="0" smtClean="0"/>
              <a:t>On 8</a:t>
            </a:r>
            <a:r>
              <a:rPr lang="en-US" baseline="30000" dirty="0" smtClean="0"/>
              <a:t>th</a:t>
            </a:r>
            <a:r>
              <a:rPr lang="en-US" dirty="0" smtClean="0"/>
              <a:t> January the rebel army rolled into Havana</a:t>
            </a:r>
          </a:p>
          <a:p>
            <a:r>
              <a:rPr lang="en-US" dirty="0" smtClean="0"/>
              <a:t>There were great crowds and an air of euphoria about the rebel army</a:t>
            </a:r>
          </a:p>
          <a:p>
            <a:r>
              <a:rPr lang="en-US" dirty="0" smtClean="0"/>
              <a:t>The junta had selected Dr Carlos </a:t>
            </a:r>
            <a:r>
              <a:rPr lang="en-US" dirty="0" err="1" smtClean="0"/>
              <a:t>Piedra</a:t>
            </a:r>
            <a:r>
              <a:rPr lang="en-US" dirty="0" smtClean="0"/>
              <a:t> as the provisional President of Cuba but Castro refused to accept him</a:t>
            </a:r>
          </a:p>
          <a:p>
            <a:r>
              <a:rPr lang="en-US" dirty="0" smtClean="0"/>
              <a:t>The Cane Planters Association of Cuba (the island’s crucial sugar industry) gave its support to Castro</a:t>
            </a:r>
          </a:p>
          <a:p>
            <a:r>
              <a:rPr lang="en-US" dirty="0" smtClean="0"/>
              <a:t>There were high hopes for a new government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Independence</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After 1898 Cuba was independent in theory but USA retained a strong interest and influence there. (According to the Platt Amendment)</a:t>
            </a:r>
          </a:p>
          <a:p>
            <a:pPr>
              <a:buNone/>
            </a:pPr>
            <a:r>
              <a:rPr lang="en-US" dirty="0" smtClean="0"/>
              <a:t>USA was awarded Guantanamo Bay as a military base.</a:t>
            </a:r>
          </a:p>
          <a:p>
            <a:pPr>
              <a:buNone/>
            </a:pPr>
            <a:r>
              <a:rPr lang="en-US" dirty="0" smtClean="0"/>
              <a:t>Also USA claimed the right to intervene in Cuba “to preserve independence and to maintain law and order.”</a:t>
            </a:r>
          </a:p>
          <a:p>
            <a:pPr>
              <a:buNone/>
            </a:pPr>
            <a:r>
              <a:rPr lang="en-US" dirty="0" smtClean="0"/>
              <a:t>USA gradually gained control of the Cuban economy and was the chief importer of Cuba’s main crop- sugar.</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Government</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Manual </a:t>
            </a:r>
            <a:r>
              <a:rPr lang="en-US" dirty="0" err="1" smtClean="0"/>
              <a:t>UrrutiaLleo</a:t>
            </a:r>
            <a:r>
              <a:rPr lang="en-US" dirty="0" smtClean="0"/>
              <a:t> was made the President with Jose </a:t>
            </a:r>
            <a:r>
              <a:rPr lang="en-US" dirty="0" err="1" smtClean="0"/>
              <a:t>Miro</a:t>
            </a:r>
            <a:r>
              <a:rPr lang="en-US" dirty="0" smtClean="0"/>
              <a:t> Cardona as </a:t>
            </a:r>
            <a:r>
              <a:rPr lang="en-US" smtClean="0"/>
              <a:t>Prime Minister</a:t>
            </a:r>
          </a:p>
          <a:p>
            <a:pPr>
              <a:buNone/>
            </a:pPr>
            <a:endParaRPr lang="en-US" dirty="0" smtClean="0"/>
          </a:p>
          <a:p>
            <a:r>
              <a:rPr lang="en-US" dirty="0" smtClean="0"/>
              <a:t>The </a:t>
            </a:r>
            <a:r>
              <a:rPr lang="en-US" dirty="0" err="1" smtClean="0"/>
              <a:t>USArecognised</a:t>
            </a:r>
            <a:r>
              <a:rPr lang="en-US" dirty="0" smtClean="0"/>
              <a:t> the new government</a:t>
            </a:r>
          </a:p>
          <a:p>
            <a:pPr>
              <a:buNone/>
            </a:pPr>
            <a:endParaRPr lang="en-US" dirty="0" smtClean="0"/>
          </a:p>
          <a:p>
            <a:r>
              <a:rPr lang="en-US" dirty="0" smtClean="0"/>
              <a:t>Castro assumed the post of Commander in Chief of the Armed Forces</a:t>
            </a:r>
          </a:p>
          <a:p>
            <a:pPr>
              <a:buNone/>
            </a:pPr>
            <a:endParaRPr lang="en-US" dirty="0" smtClean="0"/>
          </a:p>
          <a:p>
            <a:r>
              <a:rPr lang="en-US" dirty="0" smtClean="0"/>
              <a:t>On 16</a:t>
            </a:r>
            <a:r>
              <a:rPr lang="en-US" baseline="30000" dirty="0" smtClean="0"/>
              <a:t>th</a:t>
            </a:r>
            <a:r>
              <a:rPr lang="en-US" dirty="0" smtClean="0"/>
              <a:t> January 1959 </a:t>
            </a:r>
            <a:r>
              <a:rPr lang="en-US" dirty="0" err="1" smtClean="0"/>
              <a:t>Miro</a:t>
            </a:r>
            <a:r>
              <a:rPr lang="en-US" dirty="0" smtClean="0"/>
              <a:t> suddenly resigned and Castro was sworn in as Prime Minister of Cuba</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Castros</a:t>
            </a:r>
            <a:r>
              <a:rPr lang="en-US" dirty="0" smtClean="0"/>
              <a:t>’ Advantages</a:t>
            </a:r>
            <a:endParaRPr lang="en-US" dirty="0"/>
          </a:p>
        </p:txBody>
      </p:sp>
      <p:sp>
        <p:nvSpPr>
          <p:cNvPr id="3" name="Content Placeholder 2"/>
          <p:cNvSpPr>
            <a:spLocks noGrp="1"/>
          </p:cNvSpPr>
          <p:nvPr>
            <p:ph sz="quarter" idx="1"/>
          </p:nvPr>
        </p:nvSpPr>
        <p:spPr/>
        <p:txBody>
          <a:bodyPr/>
          <a:lstStyle/>
          <a:p>
            <a:pPr>
              <a:buNone/>
            </a:pPr>
            <a:r>
              <a:rPr lang="en-US" dirty="0" smtClean="0"/>
              <a:t>Castro’s leaders had developed over the preceding years- charismatic with support of their men</a:t>
            </a:r>
          </a:p>
          <a:p>
            <a:pPr>
              <a:buNone/>
            </a:pPr>
            <a:r>
              <a:rPr lang="en-US" dirty="0" smtClean="0"/>
              <a:t>The US policy towards Castro had been divided and uncertain (Eisenhower’s government had been supplying weapons to Batista but not in enough quantities to allow him a clear military victory)</a:t>
            </a:r>
          </a:p>
          <a:p>
            <a:pPr>
              <a:buNone/>
            </a:pPr>
            <a:r>
              <a:rPr lang="en-US" dirty="0" smtClean="0"/>
              <a:t>US had little fear of Castro winning and expected the country to be plunged into chaos as it had been after the revolution of 1933.</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Batista’s Government 193-44</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The Cuban government was strongly influenced by the USA and the President tended to be someone </a:t>
            </a:r>
            <a:r>
              <a:rPr lang="en-US" dirty="0" err="1" smtClean="0"/>
              <a:t>favourable</a:t>
            </a:r>
            <a:r>
              <a:rPr lang="en-US" dirty="0" smtClean="0"/>
              <a:t> to the USA.</a:t>
            </a:r>
          </a:p>
          <a:p>
            <a:pPr>
              <a:buNone/>
            </a:pPr>
            <a:r>
              <a:rPr lang="en-US" dirty="0" smtClean="0"/>
              <a:t>From 1933 (when he led a coup against the existing government) it was controlled by </a:t>
            </a:r>
            <a:r>
              <a:rPr lang="en-US" dirty="0" err="1" smtClean="0"/>
              <a:t>Fulgencio</a:t>
            </a:r>
            <a:r>
              <a:rPr lang="en-US" dirty="0" smtClean="0"/>
              <a:t> Batista.</a:t>
            </a:r>
          </a:p>
          <a:p>
            <a:pPr>
              <a:buNone/>
            </a:pPr>
            <a:r>
              <a:rPr lang="en-US" dirty="0" smtClean="0"/>
              <a:t>Under his control mafia connections increased and gambling flourished.</a:t>
            </a:r>
          </a:p>
          <a:p>
            <a:pPr>
              <a:buNone/>
            </a:pPr>
            <a:r>
              <a:rPr lang="en-US" dirty="0" smtClean="0"/>
              <a:t>In 1940 he was formally elected President and served until 1944. He ruled as a Social Democrat and initially was popular.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Constitution of 1940</a:t>
            </a:r>
            <a:endParaRPr lang="en-US" dirty="0"/>
          </a:p>
        </p:txBody>
      </p:sp>
      <p:sp>
        <p:nvSpPr>
          <p:cNvPr id="3" name="Content Placeholder 2"/>
          <p:cNvSpPr>
            <a:spLocks noGrp="1"/>
          </p:cNvSpPr>
          <p:nvPr>
            <p:ph sz="quarter" idx="1"/>
          </p:nvPr>
        </p:nvSpPr>
        <p:spPr/>
        <p:txBody>
          <a:bodyPr>
            <a:normAutofit/>
          </a:bodyPr>
          <a:lstStyle/>
          <a:p>
            <a:r>
              <a:rPr lang="en-US" dirty="0" smtClean="0"/>
              <a:t>Batista established a Constitution and there were some strong Social Democratic principles in its policies:</a:t>
            </a:r>
          </a:p>
          <a:p>
            <a:pPr>
              <a:buNone/>
            </a:pPr>
            <a:r>
              <a:rPr lang="en-US" dirty="0" smtClean="0"/>
              <a:t>8 hour working day</a:t>
            </a:r>
          </a:p>
          <a:p>
            <a:pPr>
              <a:buNone/>
            </a:pPr>
            <a:r>
              <a:rPr lang="en-US" dirty="0" smtClean="0"/>
              <a:t>44 hour week</a:t>
            </a:r>
          </a:p>
          <a:p>
            <a:pPr>
              <a:buNone/>
            </a:pPr>
            <a:r>
              <a:rPr lang="en-US" dirty="0" smtClean="0"/>
              <a:t>1 month paid holiday</a:t>
            </a:r>
          </a:p>
          <a:p>
            <a:pPr>
              <a:buNone/>
            </a:pPr>
            <a:r>
              <a:rPr lang="en-US" dirty="0" smtClean="0"/>
              <a:t>Pension scheme</a:t>
            </a:r>
          </a:p>
          <a:p>
            <a:pPr>
              <a:buNone/>
            </a:pPr>
            <a:r>
              <a:rPr lang="en-US" dirty="0" smtClean="0"/>
              <a:t>Social/accident insurance</a:t>
            </a:r>
          </a:p>
          <a:p>
            <a:pPr>
              <a:buNone/>
            </a:pPr>
            <a:r>
              <a:rPr lang="en-US" dirty="0" smtClean="0"/>
              <a:t>Freedom to vote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of Government in Cuba</a:t>
            </a:r>
            <a:endParaRPr lang="en-US" dirty="0"/>
          </a:p>
        </p:txBody>
      </p:sp>
      <p:sp>
        <p:nvSpPr>
          <p:cNvPr id="3" name="Content Placeholder 2"/>
          <p:cNvSpPr>
            <a:spLocks noGrp="1"/>
          </p:cNvSpPr>
          <p:nvPr>
            <p:ph sz="quarter" idx="1"/>
          </p:nvPr>
        </p:nvSpPr>
        <p:spPr/>
        <p:txBody>
          <a:bodyPr/>
          <a:lstStyle/>
          <a:p>
            <a:r>
              <a:rPr lang="en-US" dirty="0" smtClean="0"/>
              <a:t>In 1944 Batista was replaced by </a:t>
            </a:r>
            <a:r>
              <a:rPr lang="en-US" dirty="0" err="1" smtClean="0"/>
              <a:t>Grau</a:t>
            </a:r>
            <a:r>
              <a:rPr lang="en-US" dirty="0" smtClean="0"/>
              <a:t> San Martin who was more right wing</a:t>
            </a:r>
          </a:p>
          <a:p>
            <a:pPr>
              <a:buNone/>
            </a:pPr>
            <a:endParaRPr lang="en-US" dirty="0" smtClean="0"/>
          </a:p>
          <a:p>
            <a:r>
              <a:rPr lang="en-US" dirty="0" smtClean="0"/>
              <a:t>In 1948 elections </a:t>
            </a:r>
            <a:r>
              <a:rPr lang="en-US" dirty="0" err="1" smtClean="0"/>
              <a:t>PrioSocarras</a:t>
            </a:r>
            <a:r>
              <a:rPr lang="en-US" dirty="0" smtClean="0"/>
              <a:t> was elected (strongly anti-Communist and with a reputation for being corrupt)</a:t>
            </a:r>
          </a:p>
          <a:p>
            <a:pPr>
              <a:buNone/>
            </a:pPr>
            <a:r>
              <a:rPr lang="en-US" dirty="0" smtClean="0"/>
              <a:t>(One of the candidates against</a:t>
            </a:r>
            <a:r>
              <a:rPr lang="en-US" dirty="0" err="1" smtClean="0"/>
              <a:t>Prio</a:t>
            </a:r>
            <a:r>
              <a:rPr lang="en-US" dirty="0" smtClean="0"/>
              <a:t>in 1948 was Eduardo </a:t>
            </a:r>
            <a:r>
              <a:rPr lang="en-US" dirty="0" err="1" smtClean="0"/>
              <a:t>Chibas</a:t>
            </a:r>
            <a:r>
              <a:rPr lang="en-US" dirty="0" smtClean="0"/>
              <a:t> of the </a:t>
            </a:r>
            <a:r>
              <a:rPr lang="en-US" dirty="0" err="1" smtClean="0"/>
              <a:t>Ortodoxo</a:t>
            </a:r>
            <a:r>
              <a:rPr lang="en-US" dirty="0" smtClean="0"/>
              <a:t> Party who was supported by Fidel Castro)</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Castro’s Background</a:t>
            </a:r>
            <a:endParaRPr lang="en-US" dirty="0"/>
          </a:p>
        </p:txBody>
      </p:sp>
      <p:sp>
        <p:nvSpPr>
          <p:cNvPr id="3" name="Content Placeholder 2"/>
          <p:cNvSpPr>
            <a:spLocks noGrp="1"/>
          </p:cNvSpPr>
          <p:nvPr>
            <p:ph sz="quarter" idx="1"/>
          </p:nvPr>
        </p:nvSpPr>
        <p:spPr/>
        <p:txBody>
          <a:bodyPr>
            <a:normAutofit/>
          </a:bodyPr>
          <a:lstStyle/>
          <a:p>
            <a:r>
              <a:rPr lang="en-US" dirty="0" smtClean="0"/>
              <a:t>Fidel was the son of Spanish immigrant sugar farmer</a:t>
            </a:r>
          </a:p>
          <a:p>
            <a:r>
              <a:rPr lang="en-US" dirty="0" smtClean="0"/>
              <a:t>Fidel was illegitimate and his father married his mother when Fidel was 15 years old</a:t>
            </a:r>
          </a:p>
          <a:p>
            <a:r>
              <a:rPr lang="en-US" dirty="0" smtClean="0"/>
              <a:t>Fidel and his brother Raul attended Catholic Boarding School, where Fidel was described as unruly and was expelled for a time.</a:t>
            </a:r>
          </a:p>
          <a:p>
            <a:r>
              <a:rPr lang="en-US" dirty="0" smtClean="0"/>
              <a:t>In 1945 Fidel entered law school at the University of Havana</a:t>
            </a:r>
          </a:p>
          <a:p>
            <a:r>
              <a:rPr lang="en-US" dirty="0" smtClean="0"/>
              <a:t>He became interested in politics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University Life</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Castro was active in student political life and joined the </a:t>
            </a:r>
            <a:r>
              <a:rPr lang="en-US" dirty="0" err="1" smtClean="0"/>
              <a:t>Ortodoxo</a:t>
            </a:r>
            <a:r>
              <a:rPr lang="en-US" dirty="0" smtClean="0"/>
              <a:t> Party, led by Eduardo </a:t>
            </a:r>
            <a:r>
              <a:rPr lang="en-US" dirty="0" err="1" smtClean="0"/>
              <a:t>Chibas</a:t>
            </a:r>
            <a:endParaRPr lang="en-US" dirty="0" smtClean="0"/>
          </a:p>
          <a:p>
            <a:r>
              <a:rPr lang="en-US" dirty="0" smtClean="0"/>
              <a:t>The party exposed corruption and demanded social reform, wanted to promote Cuban economic independence from USA and promoted a strong sense of Cuban national identity.</a:t>
            </a:r>
          </a:p>
          <a:p>
            <a:r>
              <a:rPr lang="en-US" dirty="0" smtClean="0"/>
              <a:t>(In 1948 </a:t>
            </a:r>
            <a:r>
              <a:rPr lang="en-US" dirty="0" err="1" smtClean="0"/>
              <a:t>Chibas</a:t>
            </a:r>
            <a:r>
              <a:rPr lang="en-US" dirty="0" smtClean="0"/>
              <a:t> had stood for election against </a:t>
            </a:r>
            <a:r>
              <a:rPr lang="en-US" dirty="0" err="1" smtClean="0"/>
              <a:t>Prio</a:t>
            </a:r>
            <a:r>
              <a:rPr lang="en-US" dirty="0" smtClean="0"/>
              <a:t> but had failed)</a:t>
            </a:r>
          </a:p>
          <a:p>
            <a:r>
              <a:rPr lang="en-US" dirty="0" smtClean="0"/>
              <a:t>In 1951 </a:t>
            </a:r>
            <a:r>
              <a:rPr lang="en-US" dirty="0" err="1" smtClean="0"/>
              <a:t>Chibas</a:t>
            </a:r>
            <a:r>
              <a:rPr lang="en-US" dirty="0" smtClean="0"/>
              <a:t> shot himself live on radio</a:t>
            </a:r>
          </a:p>
          <a:p>
            <a:r>
              <a:rPr lang="en-US" dirty="0" smtClean="0"/>
              <a:t>Castro was present and accompanied him to the hospital where he died.</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Castro’s Early Career</a:t>
            </a:r>
            <a:endParaRPr lang="en-US" dirty="0"/>
          </a:p>
        </p:txBody>
      </p:sp>
      <p:sp>
        <p:nvSpPr>
          <p:cNvPr id="3" name="Content Placeholder 2"/>
          <p:cNvSpPr>
            <a:spLocks noGrp="1"/>
          </p:cNvSpPr>
          <p:nvPr>
            <p:ph sz="quarter" idx="1"/>
          </p:nvPr>
        </p:nvSpPr>
        <p:spPr/>
        <p:txBody>
          <a:bodyPr/>
          <a:lstStyle/>
          <a:p>
            <a:r>
              <a:rPr lang="en-US" dirty="0" smtClean="0"/>
              <a:t>Castro graduated from law school, married and began practicing law in a small firm in Havana</a:t>
            </a:r>
          </a:p>
          <a:p>
            <a:r>
              <a:rPr lang="en-US" dirty="0" smtClean="0"/>
              <a:t>In the 1952 elections he was a candidate for the </a:t>
            </a:r>
            <a:r>
              <a:rPr lang="en-US" dirty="0" err="1" smtClean="0"/>
              <a:t>Ortodoxo</a:t>
            </a:r>
            <a:r>
              <a:rPr lang="en-US" dirty="0" smtClean="0"/>
              <a:t> Party</a:t>
            </a:r>
          </a:p>
          <a:p>
            <a:r>
              <a:rPr lang="en-US" dirty="0" smtClean="0"/>
              <a:t>However, Batista took over power in a coup and the elections were cancelled</a:t>
            </a:r>
          </a:p>
          <a:p>
            <a:r>
              <a:rPr lang="en-US" dirty="0" smtClean="0"/>
              <a:t>Batista was at first welcomed as an alternative to </a:t>
            </a:r>
            <a:r>
              <a:rPr lang="en-US" dirty="0" err="1" smtClean="0"/>
              <a:t>Prio</a:t>
            </a:r>
            <a:r>
              <a:rPr lang="en-US" dirty="0" smtClean="0"/>
              <a:t> but he then suspended the Constitution and introduced some repressive measures</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280</TotalTime>
  <Words>2113</Words>
  <Application>Microsoft Macintosh PowerPoint</Application>
  <PresentationFormat>On-screen Show (4:3)</PresentationFormat>
  <Paragraphs>169</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Civic</vt:lpstr>
      <vt:lpstr>Castro and Cuba</vt:lpstr>
      <vt:lpstr>Background</vt:lpstr>
      <vt:lpstr>Independence</vt:lpstr>
      <vt:lpstr>Batista’s Government 193-44</vt:lpstr>
      <vt:lpstr>Constitution of 1940</vt:lpstr>
      <vt:lpstr>Change of Government in Cuba</vt:lpstr>
      <vt:lpstr>Castro’s Background</vt:lpstr>
      <vt:lpstr>University Life</vt:lpstr>
      <vt:lpstr>Castro’s Early Career</vt:lpstr>
      <vt:lpstr>Attack on Moncada Barracks</vt:lpstr>
      <vt:lpstr>Trial of the Rebels</vt:lpstr>
      <vt:lpstr>Castro’s Trial</vt:lpstr>
      <vt:lpstr>Prison</vt:lpstr>
      <vt:lpstr>Release</vt:lpstr>
      <vt:lpstr>Castro in Mexico</vt:lpstr>
      <vt:lpstr>Granma Landing</vt:lpstr>
      <vt:lpstr>Guerilla Campaign in Sierra Maestra</vt:lpstr>
      <vt:lpstr>Propaganda</vt:lpstr>
      <vt:lpstr>Slide 19</vt:lpstr>
      <vt:lpstr>Other Rebel Groups</vt:lpstr>
      <vt:lpstr>Attack on El Uvero</vt:lpstr>
      <vt:lpstr>Manifesto of Sierra Maestra</vt:lpstr>
      <vt:lpstr>Assassination of Pais</vt:lpstr>
      <vt:lpstr>General Strike</vt:lpstr>
      <vt:lpstr>Failure of the Strike</vt:lpstr>
      <vt:lpstr>Operation Verano</vt:lpstr>
      <vt:lpstr>Plan for Final Attack</vt:lpstr>
      <vt:lpstr>Defeat of Batista</vt:lpstr>
      <vt:lpstr>Castro’s Entry into Havana</vt:lpstr>
      <vt:lpstr>New Government</vt:lpstr>
      <vt:lpstr>Castros’ Advantages</vt:lpstr>
    </vt:vector>
  </TitlesOfParts>
  <Company>esf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Castro and Cuba</dc:title>
  <dc:creator>jmathieson</dc:creator>
  <cp:lastModifiedBy>vra</cp:lastModifiedBy>
  <cp:revision>17</cp:revision>
  <dcterms:created xsi:type="dcterms:W3CDTF">2009-12-28T01:45:44Z</dcterms:created>
  <dcterms:modified xsi:type="dcterms:W3CDTF">2010-03-10T03:17:16Z</dcterms:modified>
</cp:coreProperties>
</file>