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0"/>
  </p:notesMasterIdLst>
  <p:sldIdLst>
    <p:sldId id="256" r:id="rId2"/>
    <p:sldId id="257" r:id="rId3"/>
    <p:sldId id="261" r:id="rId4"/>
    <p:sldId id="268" r:id="rId5"/>
    <p:sldId id="266" r:id="rId6"/>
    <p:sldId id="262" r:id="rId7"/>
    <p:sldId id="265" r:id="rId8"/>
    <p:sldId id="269" r:id="rId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D6994219-7D78-4097-877A-6BBEA038A8AC}" type="datetimeFigureOut">
              <a:rPr lang="zh-TW" altLang="en-US"/>
              <a:pPr>
                <a:defRPr/>
              </a:pPr>
              <a:t>2009/9/8</a:t>
            </a:fld>
            <a:endParaRPr lang="en-US" altLang="zh-TW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7B1B0B57-2410-4E62-B045-A679DD9B956C}" type="slidenum">
              <a:rPr lang="zh-TW" altLang="en-US"/>
              <a:pPr>
                <a:defRPr/>
              </a:pPr>
              <a:t>‹#›</a:t>
            </a:fld>
            <a:endParaRPr lang="en-US" altLang="zh-TW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TW" altLang="en-US" smtClean="0"/>
          </a:p>
        </p:txBody>
      </p:sp>
      <p:sp>
        <p:nvSpPr>
          <p:cNvPr id="22531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4E61005A-3648-48A8-B169-02A0DF7FD459}" type="slidenum">
              <a:rPr lang="zh-TW" altLang="en-US" sz="1200">
                <a:latin typeface="Calibri" pitchFamily="34" charset="0"/>
              </a:rPr>
              <a:pPr algn="r"/>
              <a:t>7</a:t>
            </a:fld>
            <a:endParaRPr lang="en-US" altLang="zh-TW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zh-TW" altLang="en-US">
              <a:solidFill>
                <a:srgbClr val="000000"/>
              </a:solidFill>
              <a:ea typeface="新細明體" pitchFamily="18" charset="-120"/>
              <a:cs typeface="Arial" charset="0"/>
            </a:endParaRPr>
          </a:p>
        </p:txBody>
      </p:sp>
      <p:sp>
        <p:nvSpPr>
          <p:cNvPr id="5" name="Oval 8"/>
          <p:cNvSpPr/>
          <p:nvPr/>
        </p:nvSpPr>
        <p:spPr>
          <a:xfrm>
            <a:off x="1157288" y="1344613"/>
            <a:ext cx="63500" cy="65087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zh-TW" altLang="en-US">
              <a:solidFill>
                <a:srgbClr val="000000"/>
              </a:solidFill>
              <a:ea typeface="新細明體" pitchFamily="18" charset="-120"/>
              <a:cs typeface="Arial" charset="0"/>
            </a:endParaRPr>
          </a:p>
        </p:txBody>
      </p:sp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206177-19FE-47B0-8316-F9A8980FF36F}" type="datetimeFigureOut">
              <a:rPr lang="zh-TW" altLang="en-US"/>
              <a:pPr>
                <a:defRPr/>
              </a:pPr>
              <a:t>2009/9/8</a:t>
            </a:fld>
            <a:endParaRPr lang="en-US" altLang="zh-TW"/>
          </a:p>
        </p:txBody>
      </p:sp>
      <p:sp>
        <p:nvSpPr>
          <p:cNvPr id="7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E19101-92B7-45A9-AC5A-2FDDBC91E546}" type="slidenum">
              <a:rPr lang="zh-TW" altLang="en-US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  <p:transition>
    <p:rand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B24AA0-EEE4-4E9E-BB4D-AF6EBA400DAF}" type="datetimeFigureOut">
              <a:rPr lang="zh-TW" altLang="en-US"/>
              <a:pPr>
                <a:defRPr/>
              </a:pPr>
              <a:t>2009/9/8</a:t>
            </a:fld>
            <a:endParaRPr lang="en-US" altLang="zh-TW"/>
          </a:p>
        </p:txBody>
      </p:sp>
      <p:sp>
        <p:nvSpPr>
          <p:cNvPr id="5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358D10-0591-445A-A33A-A61B67466B18}" type="slidenum">
              <a:rPr lang="zh-TW" altLang="en-US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  <p:transition>
    <p:rand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D70C9E-6504-4672-BE5C-686388BD98ED}" type="datetimeFigureOut">
              <a:rPr lang="zh-TW" altLang="en-US"/>
              <a:pPr>
                <a:defRPr/>
              </a:pPr>
              <a:t>2009/9/8</a:t>
            </a:fld>
            <a:endParaRPr lang="en-US" altLang="zh-TW"/>
          </a:p>
        </p:txBody>
      </p:sp>
      <p:sp>
        <p:nvSpPr>
          <p:cNvPr id="5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B05812-5DB9-409A-B31F-AE431659C608}" type="slidenum">
              <a:rPr lang="zh-TW" altLang="en-US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  <p:transition>
    <p:random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773F8A-169A-4CD9-B389-F053EB43C7F0}" type="datetimeFigureOut">
              <a:rPr lang="zh-TW" altLang="en-US"/>
              <a:pPr>
                <a:defRPr/>
              </a:pPr>
              <a:t>2009/9/8</a:t>
            </a:fld>
            <a:endParaRPr lang="en-US" altLang="zh-TW"/>
          </a:p>
        </p:txBody>
      </p:sp>
      <p:sp>
        <p:nvSpPr>
          <p:cNvPr id="3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4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F3D742-5B31-428C-B3F1-472C7E152132}" type="slidenum">
              <a:rPr lang="zh-TW" altLang="en-US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7571C4-5EF0-4CE8-A100-AF23CBB4ED15}" type="datetimeFigureOut">
              <a:rPr lang="zh-TW" altLang="en-US"/>
              <a:pPr>
                <a:defRPr/>
              </a:pPr>
              <a:t>2009/9/8</a:t>
            </a:fld>
            <a:endParaRPr lang="en-US" altLang="zh-TW"/>
          </a:p>
        </p:txBody>
      </p:sp>
      <p:sp>
        <p:nvSpPr>
          <p:cNvPr id="5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FF61A7-7743-4248-93C8-20A857A912FA}" type="slidenum">
              <a:rPr lang="zh-TW" altLang="en-US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  <p:transition>
    <p:rand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2282825" y="0"/>
            <a:ext cx="68580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TW" altLang="en-US">
              <a:solidFill>
                <a:srgbClr val="FFFFFF"/>
              </a:solidFill>
              <a:ea typeface="新細明體" pitchFamily="18" charset="-120"/>
              <a:cs typeface="Arial" charset="0"/>
            </a:endParaRPr>
          </a:p>
        </p:txBody>
      </p:sp>
      <p:sp>
        <p:nvSpPr>
          <p:cNvPr id="5" name="Rectangle 9"/>
          <p:cNvSpPr/>
          <p:nvPr/>
        </p:nvSpPr>
        <p:spPr bwMode="invGray">
          <a:xfrm>
            <a:off x="2286000" y="0"/>
            <a:ext cx="762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TW" altLang="en-US">
              <a:solidFill>
                <a:srgbClr val="FFFFFF"/>
              </a:solidFill>
              <a:ea typeface="新細明體" pitchFamily="18" charset="-120"/>
              <a:cs typeface="Arial" charset="0"/>
            </a:endParaRPr>
          </a:p>
        </p:txBody>
      </p:sp>
      <p:sp>
        <p:nvSpPr>
          <p:cNvPr id="6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zh-TW" altLang="en-US">
              <a:solidFill>
                <a:srgbClr val="000000"/>
              </a:solidFill>
              <a:ea typeface="新細明體" pitchFamily="18" charset="-120"/>
              <a:cs typeface="Arial" charset="0"/>
            </a:endParaRPr>
          </a:p>
        </p:txBody>
      </p:sp>
      <p:sp>
        <p:nvSpPr>
          <p:cNvPr id="7" name="Oval 8"/>
          <p:cNvSpPr/>
          <p:nvPr/>
        </p:nvSpPr>
        <p:spPr>
          <a:xfrm>
            <a:off x="2408238" y="2746375"/>
            <a:ext cx="63500" cy="63500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zh-TW" altLang="en-US">
              <a:solidFill>
                <a:srgbClr val="000000"/>
              </a:solidFill>
              <a:ea typeface="新細明體" pitchFamily="18" charset="-120"/>
              <a:cs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55B5BE-7143-4176-A440-3D84132A9042}" type="datetimeFigureOut">
              <a:rPr lang="zh-TW" altLang="en-US"/>
              <a:pPr>
                <a:defRPr/>
              </a:pPr>
              <a:t>2009/9/8</a:t>
            </a:fld>
            <a:endParaRPr lang="en-US" altLang="zh-TW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248577-1E2D-4185-B147-1A260B83CB36}" type="slidenum">
              <a:rPr lang="zh-TW" altLang="en-US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  <p:transition>
    <p:rand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CBFA3D-BEFB-4332-B213-67FBAD22CEA6}" type="datetimeFigureOut">
              <a:rPr lang="zh-TW" altLang="en-US"/>
              <a:pPr>
                <a:defRPr/>
              </a:pPr>
              <a:t>2009/9/8</a:t>
            </a:fld>
            <a:endParaRPr lang="en-US" altLang="zh-TW"/>
          </a:p>
        </p:txBody>
      </p:sp>
      <p:sp>
        <p:nvSpPr>
          <p:cNvPr id="6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7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E7AC5D-DB3B-4F2C-B52E-278D221D73FA}" type="slidenum">
              <a:rPr lang="zh-TW" altLang="en-US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  <p:transition>
    <p:rand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/>
          <a:lstStyle>
            <a:lvl1pPr algn="ctr">
              <a:defRPr sz="4500" b="1" cap="none" baseline="0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3017B9-2A6B-4901-B640-2F3337763C97}" type="datetimeFigureOut">
              <a:rPr lang="zh-TW" altLang="en-US"/>
              <a:pPr>
                <a:defRPr/>
              </a:pPr>
              <a:t>2009/9/8</a:t>
            </a:fld>
            <a:endParaRPr lang="en-US" altLang="zh-TW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59182A-F600-4FF8-9A07-F74F8201015C}" type="slidenum">
              <a:rPr lang="zh-TW" altLang="en-US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  <p:transition>
    <p:rand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11DC61-EF60-4AB9-AB5D-50EF728BE47E}" type="datetimeFigureOut">
              <a:rPr lang="zh-TW" altLang="en-US"/>
              <a:pPr>
                <a:defRPr/>
              </a:pPr>
              <a:t>2009/9/8</a:t>
            </a:fld>
            <a:endParaRPr lang="en-US" altLang="zh-TW"/>
          </a:p>
        </p:txBody>
      </p:sp>
      <p:sp>
        <p:nvSpPr>
          <p:cNvPr id="4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5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55CA5A-BC4F-403C-8680-67F6DE03F0F1}" type="slidenum">
              <a:rPr lang="zh-TW" altLang="en-US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  <p:transition>
    <p:rand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/>
          <p:nvPr/>
        </p:nvSpPr>
        <p:spPr>
          <a:xfrm>
            <a:off x="1014413" y="0"/>
            <a:ext cx="8129587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TW" altLang="en-US">
              <a:solidFill>
                <a:srgbClr val="FFFFFF"/>
              </a:solidFill>
              <a:ea typeface="新細明體" pitchFamily="18" charset="-120"/>
              <a:cs typeface="Arial" charset="0"/>
            </a:endParaRPr>
          </a:p>
        </p:txBody>
      </p:sp>
      <p:sp>
        <p:nvSpPr>
          <p:cNvPr id="3" name="Rectangle 5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TW" altLang="en-US">
              <a:solidFill>
                <a:srgbClr val="FFFFFF"/>
              </a:solidFill>
              <a:ea typeface="新細明體" pitchFamily="18" charset="-120"/>
              <a:cs typeface="Arial" charset="0"/>
            </a:endParaRPr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1E4A7D-3855-4382-8184-D93D055CD408}" type="datetimeFigureOut">
              <a:rPr lang="zh-TW" altLang="en-US"/>
              <a:pPr>
                <a:defRPr/>
              </a:pPr>
              <a:t>2009/9/8</a:t>
            </a:fld>
            <a:endParaRPr lang="en-US" altLang="zh-TW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7C9116-1BDB-4471-A39C-7816FDF371CE}" type="slidenum">
              <a:rPr lang="zh-TW" altLang="en-US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  <p:transition>
    <p:rand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968D3E-40DD-41C7-A6A8-8F0D305B049B}" type="datetimeFigureOut">
              <a:rPr lang="zh-TW" altLang="en-US"/>
              <a:pPr>
                <a:defRPr/>
              </a:pPr>
              <a:t>2009/9/8</a:t>
            </a:fld>
            <a:endParaRPr lang="en-US" altLang="zh-TW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3D6A55-0A5E-4DF4-AE6A-BE709143E1E6}" type="slidenum">
              <a:rPr lang="zh-TW" altLang="en-US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  <p:transition>
    <p:rand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tIns="274320">
            <a:normAutofit/>
          </a:bodyPr>
          <a:lstStyle/>
          <a:p>
            <a:pPr indent="-282575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 pitchFamily="18" charset="2"/>
              <a:buNone/>
              <a:defRPr/>
            </a:pPr>
            <a:endParaRPr lang="zh-TW" altLang="en-US" sz="3200">
              <a:latin typeface="Gill Sans MT"/>
              <a:ea typeface="新細明體" pitchFamily="18" charset="-120"/>
            </a:endParaRPr>
          </a:p>
        </p:txBody>
      </p:sp>
      <p:sp>
        <p:nvSpPr>
          <p:cNvPr id="6" name="Flowchart: Process 8"/>
          <p:cNvSpPr/>
          <p:nvPr/>
        </p:nvSpPr>
        <p:spPr>
          <a:xfrm rot="19468671">
            <a:off x="396875" y="954088"/>
            <a:ext cx="685800" cy="204787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TW" altLang="en-US">
              <a:solidFill>
                <a:srgbClr val="FFFFFF"/>
              </a:solidFill>
              <a:ea typeface="新細明體" pitchFamily="18" charset="-120"/>
              <a:cs typeface="Arial" charset="0"/>
            </a:endParaRPr>
          </a:p>
        </p:txBody>
      </p:sp>
      <p:sp>
        <p:nvSpPr>
          <p:cNvPr id="7" name="Flowchart: Process 9"/>
          <p:cNvSpPr/>
          <p:nvPr/>
        </p:nvSpPr>
        <p:spPr>
          <a:xfrm rot="2103354" flipH="1">
            <a:off x="5003800" y="936625"/>
            <a:ext cx="649288" cy="204788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TW" altLang="en-US">
              <a:solidFill>
                <a:srgbClr val="FFFFFF"/>
              </a:solidFill>
              <a:ea typeface="新細明體" pitchFamily="18" charset="-120"/>
              <a:cs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tIns="274320">
            <a:normAutofit/>
          </a:bodyPr>
          <a:lstStyle>
            <a:lvl1pPr indent="0">
              <a:buNone/>
              <a:defRPr sz="3200"/>
            </a:lvl1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B1E21-516D-40E6-B947-02C150BE789B}" type="datetimeFigureOut">
              <a:rPr lang="zh-TW" altLang="en-US"/>
              <a:pPr>
                <a:defRPr/>
              </a:pPr>
              <a:t>2009/9/8</a:t>
            </a:fld>
            <a:endParaRPr lang="en-US" altLang="zh-TW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49F772-055E-4125-BB81-B7254CF3D89A}" type="slidenum">
              <a:rPr lang="zh-TW" altLang="en-US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  <p:transition>
    <p:rand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75" y="-815975"/>
            <a:ext cx="1638300" cy="1638300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TW" altLang="en-US">
              <a:solidFill>
                <a:srgbClr val="FFFFFF"/>
              </a:solidFill>
              <a:ea typeface="新細明體" pitchFamily="18" charset="-120"/>
              <a:cs typeface="Arial" charset="0"/>
            </a:endParaRPr>
          </a:p>
        </p:txBody>
      </p:sp>
      <p:sp>
        <p:nvSpPr>
          <p:cNvPr id="8" name="Oval 7"/>
          <p:cNvSpPr/>
          <p:nvPr/>
        </p:nvSpPr>
        <p:spPr>
          <a:xfrm>
            <a:off x="168275" y="20638"/>
            <a:ext cx="1703388" cy="1703387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TW" altLang="en-US">
              <a:solidFill>
                <a:srgbClr val="FFFFFF"/>
              </a:solidFill>
              <a:ea typeface="新細明體" pitchFamily="18" charset="-120"/>
              <a:cs typeface="Arial" charset="0"/>
            </a:endParaRPr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TW" altLang="en-US">
              <a:solidFill>
                <a:srgbClr val="FFFFFF"/>
              </a:solidFill>
              <a:ea typeface="新細明體" pitchFamily="18" charset="-120"/>
              <a:cs typeface="Arial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012825" y="0"/>
            <a:ext cx="813117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TW" altLang="en-US">
              <a:solidFill>
                <a:srgbClr val="FFFFFF"/>
              </a:solidFill>
              <a:ea typeface="新細明體" pitchFamily="18" charset="-120"/>
              <a:cs typeface="Arial" charset="0"/>
            </a:endParaRPr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33" name="Text Placeholder 8"/>
          <p:cNvSpPr>
            <a:spLocks noGrp="1"/>
          </p:cNvSpPr>
          <p:nvPr>
            <p:ph type="body" idx="1"/>
          </p:nvPr>
        </p:nvSpPr>
        <p:spPr bwMode="auto">
          <a:xfrm>
            <a:off x="1435100" y="1447800"/>
            <a:ext cx="749935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Click to edit Master text styles</a:t>
            </a:r>
          </a:p>
          <a:p>
            <a:pPr lvl="1"/>
            <a:r>
              <a:rPr lang="en-US" altLang="zh-TW" smtClean="0"/>
              <a:t>Second level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B5A788"/>
                </a:solidFill>
                <a:latin typeface="Gill Sans MT"/>
                <a:ea typeface="新細明體" pitchFamily="18" charset="-120"/>
              </a:defRPr>
            </a:lvl1pPr>
          </a:lstStyle>
          <a:p>
            <a:pPr>
              <a:defRPr/>
            </a:pPr>
            <a:fld id="{6687D160-E5E4-4644-B5D7-94830B216B25}" type="datetimeFigureOut">
              <a:rPr lang="zh-TW" altLang="en-US"/>
              <a:pPr>
                <a:defRPr/>
              </a:pPr>
              <a:t>2009/9/8</a:t>
            </a:fld>
            <a:endParaRPr lang="en-US" altLang="zh-TW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B5A788"/>
                </a:solidFill>
                <a:latin typeface="Gill Sans MT"/>
                <a:ea typeface="新細明體" pitchFamily="18" charset="-120"/>
              </a:defRPr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775" y="6305550"/>
            <a:ext cx="457200" cy="47625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B5A788"/>
                </a:solidFill>
                <a:latin typeface="Gill Sans MT"/>
                <a:ea typeface="新細明體" pitchFamily="18" charset="-120"/>
              </a:defRPr>
            </a:lvl1pPr>
          </a:lstStyle>
          <a:p>
            <a:pPr>
              <a:defRPr/>
            </a:pPr>
            <a:fld id="{81740416-0BC1-49CB-9B17-6326221D6041}" type="slidenum">
              <a:rPr lang="zh-TW" altLang="en-US"/>
              <a:pPr>
                <a:defRPr/>
              </a:pPr>
              <a:t>‹#›</a:t>
            </a:fld>
            <a:endParaRPr lang="en-US" altLang="zh-TW"/>
          </a:p>
        </p:txBody>
      </p:sp>
      <p:sp>
        <p:nvSpPr>
          <p:cNvPr id="15" name="Rectangle 14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TW" altLang="en-US">
              <a:solidFill>
                <a:srgbClr val="FFFFFF"/>
              </a:solidFill>
              <a:ea typeface="新細明體" pitchFamily="18" charset="-120"/>
              <a:cs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79" r:id="rId2"/>
    <p:sldLayoutId id="2147483686" r:id="rId3"/>
    <p:sldLayoutId id="2147483680" r:id="rId4"/>
    <p:sldLayoutId id="2147483687" r:id="rId5"/>
    <p:sldLayoutId id="2147483681" r:id="rId6"/>
    <p:sldLayoutId id="2147483688" r:id="rId7"/>
    <p:sldLayoutId id="2147483689" r:id="rId8"/>
    <p:sldLayoutId id="2147483690" r:id="rId9"/>
    <p:sldLayoutId id="2147483682" r:id="rId10"/>
    <p:sldLayoutId id="2147483683" r:id="rId11"/>
    <p:sldLayoutId id="2147483684" r:id="rId12"/>
  </p:sldLayoutIdLst>
  <p:transition>
    <p:random/>
  </p:transition>
  <p:txStyles>
    <p:titleStyle>
      <a:lvl1pPr algn="l" rtl="0" eaLnBrk="0" fontAlgn="base" hangingPunct="0">
        <a:spcBef>
          <a:spcPct val="0"/>
        </a:spcBef>
        <a:spcAft>
          <a:spcPct val="0"/>
        </a:spcAft>
        <a:defRPr sz="4300" kern="1200">
          <a:solidFill>
            <a:srgbClr val="572314"/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/>
        </a:defRPr>
      </a:lvl5pPr>
      <a:lvl6pPr marL="4572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/>
        </a:defRPr>
      </a:lvl6pPr>
      <a:lvl7pPr marL="9144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/>
        </a:defRPr>
      </a:lvl7pPr>
      <a:lvl8pPr marL="13716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/>
        </a:defRPr>
      </a:lvl8pPr>
      <a:lvl9pPr marL="18288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/>
        </a:defRPr>
      </a:lvl9pPr>
      <a:extLst/>
    </p:titleStyle>
    <p:bodyStyle>
      <a:lvl1pPr marL="365125" indent="-282575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36538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5825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173038" algn="l" rtl="0" eaLnBrk="0" fontAlgn="base" hangingPunct="0">
        <a:spcBef>
          <a:spcPct val="20000"/>
        </a:spcBef>
        <a:spcAft>
          <a:spcPct val="0"/>
        </a:spcAft>
        <a:buClr>
          <a:srgbClr val="C32D2E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6988" indent="-182563" algn="l" rtl="0" eaLnBrk="0" fontAlgn="base" hangingPunct="0">
        <a:spcBef>
          <a:spcPct val="20000"/>
        </a:spcBef>
        <a:spcAft>
          <a:spcPct val="0"/>
        </a:spcAft>
        <a:buClr>
          <a:srgbClr val="84AA33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nfoplease.com/ipa/venezuela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4"/>
          <p:cNvSpPr>
            <a:spLocks noChangeArrowheads="1"/>
          </p:cNvSpPr>
          <p:nvPr/>
        </p:nvSpPr>
        <p:spPr bwMode="auto">
          <a:xfrm>
            <a:off x="1600200" y="762000"/>
            <a:ext cx="6781800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kumimoji="1" lang="en-US" altLang="zh-TW" sz="4800" dirty="0">
                <a:solidFill>
                  <a:schemeClr val="tx2"/>
                </a:solidFill>
                <a:ea typeface="新細明體" pitchFamily="18" charset="-120"/>
              </a:rPr>
              <a:t>The Bolivarian Republic of Venezuela</a:t>
            </a:r>
            <a:endParaRPr kumimoji="1" lang="zh-TW" altLang="en-US" sz="4800" dirty="0">
              <a:solidFill>
                <a:schemeClr val="tx2"/>
              </a:solidFill>
              <a:ea typeface="新細明體" pitchFamily="18" charset="-120"/>
            </a:endParaRPr>
          </a:p>
        </p:txBody>
      </p:sp>
      <p:pic>
        <p:nvPicPr>
          <p:cNvPr id="15362" name="Picture 5" descr="Venezuel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28800" y="2362200"/>
            <a:ext cx="6096000" cy="4100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3" name="Rectangle 6"/>
          <p:cNvSpPr>
            <a:spLocks noChangeArrowheads="1"/>
          </p:cNvSpPr>
          <p:nvPr/>
        </p:nvSpPr>
        <p:spPr bwMode="auto">
          <a:xfrm>
            <a:off x="1676400" y="5334000"/>
            <a:ext cx="64008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65125" indent="-282575" algn="ctr">
              <a:spcBef>
                <a:spcPts val="600"/>
              </a:spcBef>
              <a:buClr>
                <a:schemeClr val="accent1"/>
              </a:buClr>
              <a:buSzPct val="80000"/>
              <a:buFont typeface="Wingdings 2" pitchFamily="18" charset="2"/>
              <a:buNone/>
            </a:pPr>
            <a:r>
              <a:rPr lang="en-US" altLang="zh-TW" sz="3200" dirty="0">
                <a:solidFill>
                  <a:schemeClr val="bg1"/>
                </a:solidFill>
                <a:latin typeface="Gill Sans MT"/>
                <a:ea typeface="新細明體" pitchFamily="18" charset="-120"/>
              </a:rPr>
              <a:t>By Chris and </a:t>
            </a:r>
            <a:r>
              <a:rPr lang="en-US" altLang="zh-TW" sz="3200" dirty="0" err="1">
                <a:solidFill>
                  <a:schemeClr val="bg1"/>
                </a:solidFill>
                <a:latin typeface="Gill Sans MT"/>
                <a:ea typeface="新細明體" pitchFamily="18" charset="-120"/>
              </a:rPr>
              <a:t>Minos</a:t>
            </a:r>
            <a:endParaRPr lang="en-US" altLang="zh-TW" sz="3200" dirty="0">
              <a:solidFill>
                <a:schemeClr val="bg1"/>
              </a:solidFill>
              <a:latin typeface="Gill Sans MT"/>
              <a:ea typeface="新細明體" pitchFamily="18" charset="-120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4"/>
          <p:cNvPicPr>
            <a:picLocks noChangeAspect="1" noChangeArrowheads="1"/>
          </p:cNvPicPr>
          <p:nvPr/>
        </p:nvPicPr>
        <p:blipFill>
          <a:blip r:embed="rId2"/>
          <a:srcRect l="71094" t="36667" r="3125" b="20667"/>
          <a:stretch>
            <a:fillRect/>
          </a:stretch>
        </p:blipFill>
        <p:spPr bwMode="auto">
          <a:xfrm>
            <a:off x="5562600" y="3276600"/>
            <a:ext cx="3352800" cy="325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General</a:t>
            </a:r>
            <a:endParaRPr lang="en-US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>
          <a:xfrm>
            <a:off x="1295400" y="1143000"/>
            <a:ext cx="7499350" cy="4800600"/>
          </a:xfrm>
        </p:spPr>
        <p:txBody>
          <a:bodyPr/>
          <a:lstStyle/>
          <a:p>
            <a:pPr eaLnBrk="1" hangingPunct="1"/>
            <a:r>
              <a:rPr lang="en-US" altLang="zh-TW" smtClean="0">
                <a:ea typeface="新細明體" pitchFamily="18" charset="-120"/>
              </a:rPr>
              <a:t>Capital: Caracas</a:t>
            </a:r>
          </a:p>
          <a:p>
            <a:pPr eaLnBrk="1" hangingPunct="1"/>
            <a:r>
              <a:rPr lang="en-US" altLang="zh-TW" smtClean="0">
                <a:ea typeface="新細明體" pitchFamily="18" charset="-120"/>
              </a:rPr>
              <a:t>Population: 27 million (40</a:t>
            </a:r>
            <a:r>
              <a:rPr lang="en-US" altLang="zh-TW" baseline="30000" smtClean="0">
                <a:ea typeface="新細明體" pitchFamily="18" charset="-120"/>
              </a:rPr>
              <a:t>th</a:t>
            </a:r>
            <a:r>
              <a:rPr lang="en-US" altLang="zh-TW" smtClean="0">
                <a:ea typeface="新細明體" pitchFamily="18" charset="-120"/>
              </a:rPr>
              <a:t>)</a:t>
            </a:r>
          </a:p>
          <a:p>
            <a:pPr eaLnBrk="1" hangingPunct="1"/>
            <a:r>
              <a:rPr lang="en-US" altLang="zh-TW" smtClean="0">
                <a:ea typeface="新細明體" pitchFamily="18" charset="-120"/>
              </a:rPr>
              <a:t>National language: Spanish</a:t>
            </a:r>
          </a:p>
          <a:p>
            <a:pPr eaLnBrk="1" hangingPunct="1"/>
            <a:r>
              <a:rPr lang="en-US" altLang="zh-TW" smtClean="0">
                <a:ea typeface="新細明體" pitchFamily="18" charset="-120"/>
              </a:rPr>
              <a:t>Area: 916,445km2 (33</a:t>
            </a:r>
            <a:r>
              <a:rPr lang="en-US" altLang="zh-TW" baseline="30000" smtClean="0">
                <a:ea typeface="新細明體" pitchFamily="18" charset="-120"/>
              </a:rPr>
              <a:t>rd</a:t>
            </a:r>
            <a:r>
              <a:rPr lang="en-US" altLang="zh-TW" smtClean="0">
                <a:ea typeface="新細明體" pitchFamily="18" charset="-120"/>
              </a:rPr>
              <a:t>)</a:t>
            </a:r>
          </a:p>
          <a:p>
            <a:pPr eaLnBrk="1" hangingPunct="1"/>
            <a:r>
              <a:rPr lang="en-US" altLang="zh-TW" smtClean="0">
                <a:ea typeface="新細明體" pitchFamily="18" charset="-120"/>
              </a:rPr>
              <a:t>93% of all literate. 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/>
          </p:cNvSpPr>
          <p:nvPr>
            <p:ph type="title"/>
          </p:nvPr>
        </p:nvSpPr>
        <p:spPr bwMode="auto"/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zh-TW" dirty="0" smtClean="0">
                <a:effectLst/>
                <a:ea typeface="新細明體" pitchFamily="18" charset="-120"/>
              </a:rPr>
              <a:t>Cultures and </a:t>
            </a:r>
            <a:r>
              <a:rPr lang="en-US" altLang="zh-TW" dirty="0" smtClean="0">
                <a:effectLst/>
                <a:ea typeface="新細明體" pitchFamily="18" charset="-120"/>
              </a:rPr>
              <a:t>People</a:t>
            </a:r>
            <a:endParaRPr lang="en-US" altLang="zh-TW" dirty="0" smtClean="0">
              <a:effectLst/>
              <a:ea typeface="新細明體" pitchFamily="18" charset="-120"/>
            </a:endParaRPr>
          </a:p>
        </p:txBody>
      </p:sp>
      <p:sp>
        <p:nvSpPr>
          <p:cNvPr id="17410" name="Rectangle 3"/>
          <p:cNvSpPr>
            <a:spLocks noGrp="1"/>
          </p:cNvSpPr>
          <p:nvPr>
            <p:ph type="body" idx="1"/>
          </p:nvPr>
        </p:nvSpPr>
        <p:spPr>
          <a:xfrm>
            <a:off x="1219200" y="1524000"/>
            <a:ext cx="7499350" cy="4800600"/>
          </a:xfrm>
        </p:spPr>
        <p:txBody>
          <a:bodyPr/>
          <a:lstStyle/>
          <a:p>
            <a:pPr eaLnBrk="1" hangingPunct="1"/>
            <a:r>
              <a:rPr lang="en-US" altLang="zh-TW" sz="2800" dirty="0" smtClean="0">
                <a:ea typeface="新細明體" pitchFamily="18" charset="-120"/>
              </a:rPr>
              <a:t>Indigenous peoples</a:t>
            </a:r>
            <a:endParaRPr lang="en-US" altLang="zh-TW" sz="2800" dirty="0" smtClean="0">
              <a:ea typeface="新細明體" pitchFamily="18" charset="-120"/>
            </a:endParaRPr>
          </a:p>
          <a:p>
            <a:pPr eaLnBrk="1" hangingPunct="1"/>
            <a:r>
              <a:rPr lang="en-US" altLang="zh-TW" sz="2800" dirty="0" smtClean="0">
                <a:ea typeface="新細明體" pitchFamily="18" charset="-120"/>
              </a:rPr>
              <a:t> 92 percent are Roman Catholic. </a:t>
            </a:r>
          </a:p>
          <a:p>
            <a:pPr eaLnBrk="1" hangingPunct="1"/>
            <a:r>
              <a:rPr lang="en-US" altLang="zh-TW" sz="2800" dirty="0" smtClean="0">
                <a:ea typeface="新細明體" pitchFamily="18" charset="-120"/>
              </a:rPr>
              <a:t>Many </a:t>
            </a:r>
            <a:r>
              <a:rPr lang="en-US" altLang="zh-TW" sz="2800" dirty="0" smtClean="0">
                <a:ea typeface="新細明體" pitchFamily="18" charset="-120"/>
              </a:rPr>
              <a:t>native Venezuelans still feel repressed by the ‘white’ </a:t>
            </a:r>
            <a:r>
              <a:rPr lang="en-US" altLang="zh-TW" sz="2800" dirty="0" smtClean="0">
                <a:ea typeface="新細明體" pitchFamily="18" charset="-120"/>
              </a:rPr>
              <a:t>Spanish, despite having independence</a:t>
            </a:r>
          </a:p>
          <a:p>
            <a:pPr eaLnBrk="1" hangingPunct="1"/>
            <a:r>
              <a:rPr lang="en-US" altLang="zh-TW" sz="2800" dirty="0" smtClean="0">
                <a:ea typeface="新細明體" pitchFamily="18" charset="-120"/>
              </a:rPr>
              <a:t>The biggest </a:t>
            </a:r>
            <a:r>
              <a:rPr lang="en-US" altLang="zh-TW" sz="2800" dirty="0" smtClean="0">
                <a:ea typeface="新細明體" pitchFamily="18" charset="-120"/>
              </a:rPr>
              <a:t>V</a:t>
            </a:r>
            <a:r>
              <a:rPr lang="en-US" altLang="zh-TW" sz="2800" dirty="0" smtClean="0">
                <a:ea typeface="新細明體" pitchFamily="18" charset="-120"/>
              </a:rPr>
              <a:t>enezuelan festivals are: San Juan, and native celebrations.  </a:t>
            </a:r>
            <a:endParaRPr lang="en-US" altLang="zh-TW" sz="2800" dirty="0" smtClean="0">
              <a:ea typeface="新細明體" pitchFamily="18" charset="-120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/>
          <p:cNvSpPr>
            <a:spLocks noGrp="1"/>
          </p:cNvSpPr>
          <p:nvPr>
            <p:ph type="title"/>
          </p:nvPr>
        </p:nvSpPr>
        <p:spPr bwMode="auto"/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en-US" altLang="zh-TW" smtClean="0">
                <a:effectLst/>
                <a:ea typeface="新細明體" pitchFamily="18" charset="-120"/>
              </a:rPr>
              <a:t>History of the Economy</a:t>
            </a:r>
          </a:p>
        </p:txBody>
      </p:sp>
      <p:sp>
        <p:nvSpPr>
          <p:cNvPr id="18434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en-US" altLang="zh-TW" sz="2800" smtClean="0">
                <a:ea typeface="新細明體" pitchFamily="18" charset="-120"/>
              </a:rPr>
              <a:t>Economy really began when:</a:t>
            </a:r>
          </a:p>
          <a:p>
            <a:pPr eaLnBrk="1" hangingPunct="1"/>
            <a:r>
              <a:rPr lang="en-US" altLang="zh-TW" sz="2800" smtClean="0">
                <a:ea typeface="新細明體" pitchFamily="18" charset="-120"/>
              </a:rPr>
              <a:t>Venezuela = main oil exporter. 1908 to 1935. </a:t>
            </a:r>
          </a:p>
          <a:p>
            <a:pPr eaLnBrk="1" hangingPunct="1"/>
            <a:r>
              <a:rPr lang="en-US" altLang="zh-TW" sz="2800" smtClean="0">
                <a:ea typeface="新細明體" pitchFamily="18" charset="-120"/>
              </a:rPr>
              <a:t>Only rich oligarchs &amp; foreign oil firms benefited on oil. </a:t>
            </a:r>
          </a:p>
          <a:p>
            <a:pPr eaLnBrk="1" hangingPunct="1"/>
            <a:r>
              <a:rPr lang="en-US" altLang="zh-TW" sz="2800" smtClean="0">
                <a:ea typeface="新細明體" pitchFamily="18" charset="-120"/>
              </a:rPr>
              <a:t>1978, Economic crisis!</a:t>
            </a:r>
          </a:p>
          <a:p>
            <a:pPr eaLnBrk="1" hangingPunct="1"/>
            <a:r>
              <a:rPr lang="en-US" altLang="zh-TW" sz="2800" smtClean="0">
                <a:ea typeface="新細明體" pitchFamily="18" charset="-120"/>
              </a:rPr>
              <a:t>1992, Inflation, dept, and Corruption. </a:t>
            </a:r>
          </a:p>
          <a:p>
            <a:pPr eaLnBrk="1" hangingPunct="1"/>
            <a:r>
              <a:rPr lang="en-US" altLang="zh-TW" sz="2800" smtClean="0">
                <a:ea typeface="新細明體" pitchFamily="18" charset="-120"/>
              </a:rPr>
              <a:t>1999, Chavez promises to stabilize economy with socialist ideals. </a:t>
            </a:r>
          </a:p>
          <a:p>
            <a:pPr eaLnBrk="1" hangingPunct="1"/>
            <a:endParaRPr lang="en-US" altLang="zh-TW" sz="2800" smtClean="0">
              <a:ea typeface="新細明體" pitchFamily="18" charset="-120"/>
            </a:endParaRPr>
          </a:p>
          <a:p>
            <a:pPr eaLnBrk="1" hangingPunct="1"/>
            <a:endParaRPr lang="en-US" altLang="zh-TW" sz="2800" smtClean="0">
              <a:ea typeface="新細明體" pitchFamily="18" charset="-120"/>
            </a:endParaRPr>
          </a:p>
          <a:p>
            <a:endParaRPr lang="zh-TW" altLang="en-US" smtClean="0">
              <a:ea typeface="新細明體" pitchFamily="18" charset="-120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447800" y="0"/>
            <a:ext cx="749935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Government</a:t>
            </a:r>
            <a:endParaRPr lang="en-US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20482" name="Content Placeholder 2"/>
          <p:cNvSpPr>
            <a:spLocks noGrp="1"/>
          </p:cNvSpPr>
          <p:nvPr>
            <p:ph idx="4294967295"/>
          </p:nvPr>
        </p:nvSpPr>
        <p:spPr>
          <a:xfrm>
            <a:off x="1447800" y="914400"/>
            <a:ext cx="7696200" cy="4038600"/>
          </a:xfrm>
        </p:spPr>
        <p:txBody>
          <a:bodyPr/>
          <a:lstStyle/>
          <a:p>
            <a:pPr eaLnBrk="1" hangingPunct="1"/>
            <a:r>
              <a:rPr lang="en-US" altLang="zh-TW" dirty="0" smtClean="0">
                <a:ea typeface="新細明體" pitchFamily="18" charset="-120"/>
              </a:rPr>
              <a:t>Venezuela is a federal republic</a:t>
            </a:r>
          </a:p>
          <a:p>
            <a:pPr eaLnBrk="1" hangingPunct="1"/>
            <a:r>
              <a:rPr lang="en-US" altLang="zh-TW" dirty="0" smtClean="0">
                <a:ea typeface="新細明體" pitchFamily="18" charset="-120"/>
              </a:rPr>
              <a:t>Has a president, vice-president, and a parliament (known as a National Assembly)</a:t>
            </a:r>
          </a:p>
          <a:p>
            <a:pPr eaLnBrk="1" hangingPunct="1"/>
            <a:r>
              <a:rPr lang="en-US" altLang="zh-TW" dirty="0" smtClean="0">
                <a:ea typeface="新細明體" pitchFamily="18" charset="-120"/>
              </a:rPr>
              <a:t>Two political blocs: United Socialist Party, and social democratic A New </a:t>
            </a:r>
            <a:r>
              <a:rPr lang="en-US" altLang="zh-TW" dirty="0" smtClean="0">
                <a:ea typeface="新細明體" pitchFamily="18" charset="-120"/>
              </a:rPr>
              <a:t>Era</a:t>
            </a:r>
          </a:p>
          <a:p>
            <a:pPr eaLnBrk="1" hangingPunct="1"/>
            <a:r>
              <a:rPr lang="en-US" altLang="zh-TW" dirty="0" smtClean="0">
                <a:ea typeface="新細明體" pitchFamily="18" charset="-120"/>
              </a:rPr>
              <a:t>Foreign relations: Close with Latin American countries (especially Cuba), shaky with US</a:t>
            </a:r>
            <a:endParaRPr lang="en-US" altLang="zh-TW" dirty="0" smtClean="0">
              <a:ea typeface="新細明體" pitchFamily="18" charset="-120"/>
            </a:endParaRPr>
          </a:p>
          <a:p>
            <a:pPr eaLnBrk="1" hangingPunct="1"/>
            <a:endParaRPr lang="zh-TW" altLang="en-US" dirty="0" smtClean="0">
              <a:ea typeface="新細明體" pitchFamily="18" charset="-12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86600" y="4800600"/>
            <a:ext cx="1447800" cy="17035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/>
          <p:cNvSpPr>
            <a:spLocks noGrp="1"/>
          </p:cNvSpPr>
          <p:nvPr>
            <p:ph type="title"/>
          </p:nvPr>
        </p:nvSpPr>
        <p:spPr bwMode="auto"/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zh-TW" smtClean="0">
                <a:effectLst/>
                <a:ea typeface="新細明體" pitchFamily="18" charset="-120"/>
              </a:rPr>
              <a:t>Key Political Events</a:t>
            </a:r>
          </a:p>
        </p:txBody>
      </p:sp>
      <p:sp>
        <p:nvSpPr>
          <p:cNvPr id="19458" name="Rectangle 3"/>
          <p:cNvSpPr>
            <a:spLocks noGrp="1"/>
          </p:cNvSpPr>
          <p:nvPr>
            <p:ph type="body" idx="1"/>
          </p:nvPr>
        </p:nvSpPr>
        <p:spPr>
          <a:xfrm>
            <a:off x="1371600" y="1295400"/>
            <a:ext cx="7499350" cy="48006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zh-TW" sz="2800" b="1" dirty="0" smtClean="0">
                <a:ea typeface="新細明體" pitchFamily="18" charset="-120"/>
              </a:rPr>
              <a:t>1830</a:t>
            </a:r>
            <a:r>
              <a:rPr lang="en-US" altLang="zh-TW" sz="2800" dirty="0" smtClean="0">
                <a:ea typeface="新細明體" pitchFamily="18" charset="-120"/>
              </a:rPr>
              <a:t>: Became an </a:t>
            </a:r>
            <a:r>
              <a:rPr lang="en-US" altLang="zh-TW" sz="2800" dirty="0" smtClean="0">
                <a:ea typeface="新細明體" pitchFamily="18" charset="-120"/>
              </a:rPr>
              <a:t>official autonomous </a:t>
            </a:r>
            <a:r>
              <a:rPr lang="en-US" altLang="zh-TW" sz="2800" dirty="0" smtClean="0">
                <a:ea typeface="新細明體" pitchFamily="18" charset="-120"/>
              </a:rPr>
              <a:t>nation</a:t>
            </a:r>
            <a:endParaRPr lang="en-US" altLang="zh-TW" sz="2800" dirty="0" smtClean="0">
              <a:ea typeface="新細明體" pitchFamily="18" charset="-120"/>
            </a:endParaRPr>
          </a:p>
          <a:p>
            <a:pPr eaLnBrk="1" hangingPunct="1">
              <a:lnSpc>
                <a:spcPct val="90000"/>
              </a:lnSpc>
            </a:pPr>
            <a:r>
              <a:rPr lang="en-US" altLang="zh-TW" sz="2800" b="1" dirty="0" smtClean="0">
                <a:ea typeface="新細明體" pitchFamily="18" charset="-120"/>
              </a:rPr>
              <a:t>1830-1947</a:t>
            </a:r>
            <a:r>
              <a:rPr lang="en-US" altLang="zh-TW" sz="2800" dirty="0" smtClean="0">
                <a:ea typeface="新細明體" pitchFamily="18" charset="-120"/>
              </a:rPr>
              <a:t>: Unstably</a:t>
            </a:r>
            <a:r>
              <a:rPr lang="en-US" altLang="zh-TW" sz="2800" dirty="0" smtClean="0">
                <a:ea typeface="新細明體" pitchFamily="18" charset="-120"/>
              </a:rPr>
              <a:t>, a series of dictators overthrew one after another. </a:t>
            </a:r>
          </a:p>
          <a:p>
            <a:pPr eaLnBrk="1" hangingPunct="1">
              <a:lnSpc>
                <a:spcPct val="90000"/>
              </a:lnSpc>
            </a:pPr>
            <a:r>
              <a:rPr lang="en-US" altLang="zh-TW" sz="2800" b="1" dirty="0" smtClean="0">
                <a:ea typeface="新細明體" pitchFamily="18" charset="-120"/>
              </a:rPr>
              <a:t>1947</a:t>
            </a:r>
            <a:r>
              <a:rPr lang="en-US" altLang="zh-TW" sz="2800" dirty="0" smtClean="0">
                <a:ea typeface="新細明體" pitchFamily="18" charset="-120"/>
              </a:rPr>
              <a:t>: Leftist </a:t>
            </a:r>
            <a:r>
              <a:rPr lang="en-US" altLang="zh-TW" sz="2800" dirty="0" err="1" smtClean="0">
                <a:ea typeface="新細明體" pitchFamily="18" charset="-120"/>
              </a:rPr>
              <a:t>gov’t</a:t>
            </a:r>
            <a:r>
              <a:rPr lang="en-US" altLang="zh-TW" sz="2800" dirty="0" smtClean="0">
                <a:ea typeface="新細明體" pitchFamily="18" charset="-120"/>
              </a:rPr>
              <a:t> came into </a:t>
            </a:r>
            <a:r>
              <a:rPr lang="en-US" altLang="zh-TW" sz="2800" dirty="0" smtClean="0">
                <a:ea typeface="新細明體" pitchFamily="18" charset="-120"/>
              </a:rPr>
              <a:t>power</a:t>
            </a:r>
            <a:endParaRPr lang="en-US" altLang="zh-TW" sz="2800" dirty="0" smtClean="0">
              <a:ea typeface="新細明體" pitchFamily="18" charset="-120"/>
            </a:endParaRPr>
          </a:p>
          <a:p>
            <a:pPr eaLnBrk="1" hangingPunct="1">
              <a:lnSpc>
                <a:spcPct val="90000"/>
              </a:lnSpc>
            </a:pPr>
            <a:r>
              <a:rPr lang="en-US" altLang="zh-TW" sz="2800" b="1" dirty="0" smtClean="0">
                <a:ea typeface="新細明體" pitchFamily="18" charset="-120"/>
              </a:rPr>
              <a:t>1970’s</a:t>
            </a:r>
            <a:r>
              <a:rPr lang="en-US" altLang="zh-TW" sz="2800" dirty="0" smtClean="0">
                <a:ea typeface="新細明體" pitchFamily="18" charset="-120"/>
              </a:rPr>
              <a:t>: Made </a:t>
            </a:r>
            <a:r>
              <a:rPr lang="en-US" altLang="zh-TW" sz="2800" dirty="0" smtClean="0">
                <a:ea typeface="新細明體" pitchFamily="18" charset="-120"/>
              </a:rPr>
              <a:t>many relations with communist </a:t>
            </a:r>
            <a:r>
              <a:rPr lang="en-US" altLang="zh-TW" sz="2800" dirty="0" smtClean="0">
                <a:ea typeface="新細明體" pitchFamily="18" charset="-120"/>
              </a:rPr>
              <a:t>Russia</a:t>
            </a:r>
            <a:endParaRPr lang="en-US" altLang="zh-TW" sz="2800" dirty="0" smtClean="0">
              <a:ea typeface="新細明體" pitchFamily="18" charset="-120"/>
            </a:endParaRPr>
          </a:p>
          <a:p>
            <a:pPr eaLnBrk="1" hangingPunct="1">
              <a:lnSpc>
                <a:spcPct val="90000"/>
              </a:lnSpc>
            </a:pPr>
            <a:r>
              <a:rPr lang="en-US" altLang="zh-TW" sz="2800" b="1" dirty="0" smtClean="0">
                <a:ea typeface="新細明體" pitchFamily="18" charset="-120"/>
              </a:rPr>
              <a:t>1992</a:t>
            </a:r>
            <a:r>
              <a:rPr lang="en-US" altLang="zh-TW" sz="2800" dirty="0" smtClean="0">
                <a:ea typeface="新細明體" pitchFamily="18" charset="-120"/>
              </a:rPr>
              <a:t>: Failed coup by Chavez (</a:t>
            </a:r>
            <a:r>
              <a:rPr lang="en-US" altLang="zh-TW" sz="2800" dirty="0" smtClean="0">
                <a:ea typeface="新細明體" pitchFamily="18" charset="-120"/>
              </a:rPr>
              <a:t>more </a:t>
            </a:r>
            <a:r>
              <a:rPr lang="en-US" altLang="zh-TW" sz="2800" smtClean="0">
                <a:ea typeface="新細明體" pitchFamily="18" charset="-120"/>
              </a:rPr>
              <a:t>info next slide)</a:t>
            </a:r>
            <a:endParaRPr lang="en-US" altLang="zh-TW" sz="2800" dirty="0" smtClean="0">
              <a:ea typeface="新細明體" pitchFamily="18" charset="-120"/>
            </a:endParaRPr>
          </a:p>
          <a:p>
            <a:pPr eaLnBrk="1" hangingPunct="1">
              <a:lnSpc>
                <a:spcPct val="90000"/>
              </a:lnSpc>
            </a:pPr>
            <a:r>
              <a:rPr lang="en-US" altLang="zh-TW" sz="2800" b="1" dirty="0" smtClean="0">
                <a:ea typeface="新細明體" pitchFamily="18" charset="-120"/>
              </a:rPr>
              <a:t>1999</a:t>
            </a:r>
            <a:r>
              <a:rPr lang="en-US" altLang="zh-TW" sz="2800" b="1" dirty="0" smtClean="0">
                <a:ea typeface="新細明體" pitchFamily="18" charset="-120"/>
              </a:rPr>
              <a:t>:</a:t>
            </a:r>
            <a:r>
              <a:rPr lang="en-US" altLang="zh-TW" sz="2800" dirty="0" smtClean="0">
                <a:ea typeface="新細明體" pitchFamily="18" charset="-120"/>
              </a:rPr>
              <a:t> Chavez becomes president legally</a:t>
            </a:r>
            <a:endParaRPr lang="en-US" altLang="zh-TW" sz="2800" dirty="0" smtClean="0">
              <a:ea typeface="新細明體" pitchFamily="18" charset="-120"/>
            </a:endParaRPr>
          </a:p>
          <a:p>
            <a:pPr eaLnBrk="1" hangingPunct="1">
              <a:lnSpc>
                <a:spcPct val="90000"/>
              </a:lnSpc>
            </a:pPr>
            <a:r>
              <a:rPr lang="en-US" altLang="zh-TW" sz="2800" b="1" dirty="0" smtClean="0">
                <a:ea typeface="新細明體" pitchFamily="18" charset="-120"/>
              </a:rPr>
              <a:t>2000, </a:t>
            </a:r>
            <a:r>
              <a:rPr lang="en-US" altLang="zh-TW" sz="2800" b="1" dirty="0" smtClean="0">
                <a:ea typeface="新細明體" pitchFamily="18" charset="-120"/>
              </a:rPr>
              <a:t>2002</a:t>
            </a:r>
            <a:r>
              <a:rPr lang="en-US" altLang="zh-TW" sz="2800" dirty="0" smtClean="0">
                <a:ea typeface="新細明體" pitchFamily="18" charset="-120"/>
              </a:rPr>
              <a:t>: Riot over Chavez’s leftist policies</a:t>
            </a:r>
            <a:endParaRPr lang="en-US" altLang="zh-TW" sz="2800" dirty="0" smtClean="0">
              <a:ea typeface="新細明體" pitchFamily="18" charset="-120"/>
            </a:endParaRPr>
          </a:p>
          <a:p>
            <a:pPr eaLnBrk="1" hangingPunct="1">
              <a:lnSpc>
                <a:spcPct val="90000"/>
              </a:lnSpc>
            </a:pPr>
            <a:r>
              <a:rPr lang="en-US" altLang="zh-TW" sz="2800" b="1" dirty="0" smtClean="0">
                <a:ea typeface="新細明體" pitchFamily="18" charset="-120"/>
              </a:rPr>
              <a:t>2005, 2006: </a:t>
            </a:r>
            <a:r>
              <a:rPr lang="en-US" altLang="zh-TW" sz="2800" dirty="0" smtClean="0">
                <a:ea typeface="新細明體" pitchFamily="18" charset="-120"/>
              </a:rPr>
              <a:t>Chavez named one of Time’s 100 most influential people</a:t>
            </a:r>
            <a:endParaRPr lang="en-US" altLang="zh-TW" sz="2800" dirty="0" smtClean="0">
              <a:ea typeface="新細明體" pitchFamily="18" charset="-120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Hugo Chavez</a:t>
            </a:r>
            <a:endParaRPr lang="en-US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21506" name="Content Placeholder 2"/>
          <p:cNvSpPr>
            <a:spLocks noGrp="1"/>
          </p:cNvSpPr>
          <p:nvPr>
            <p:ph idx="4294967295"/>
          </p:nvPr>
        </p:nvSpPr>
        <p:spPr>
          <a:xfrm>
            <a:off x="1447800" y="1143000"/>
            <a:ext cx="7499350" cy="4800600"/>
          </a:xfrm>
        </p:spPr>
        <p:txBody>
          <a:bodyPr/>
          <a:lstStyle/>
          <a:p>
            <a:pPr eaLnBrk="1" hangingPunct="1"/>
            <a:r>
              <a:rPr lang="en-US" altLang="zh-TW" smtClean="0">
                <a:ea typeface="新細明體" pitchFamily="18" charset="-120"/>
              </a:rPr>
              <a:t>Current President </a:t>
            </a:r>
          </a:p>
          <a:p>
            <a:pPr eaLnBrk="1" hangingPunct="1">
              <a:buFont typeface="Wingdings 2" pitchFamily="18" charset="2"/>
              <a:buNone/>
            </a:pPr>
            <a:r>
              <a:rPr lang="en-US" altLang="zh-TW" smtClean="0">
                <a:ea typeface="新細明體" pitchFamily="18" charset="-120"/>
              </a:rPr>
              <a:t>(from 1998)</a:t>
            </a:r>
          </a:p>
          <a:p>
            <a:pPr eaLnBrk="1" hangingPunct="1"/>
            <a:r>
              <a:rPr lang="en-US" altLang="zh-TW" smtClean="0">
                <a:ea typeface="新細明體" pitchFamily="18" charset="-120"/>
              </a:rPr>
              <a:t>Socialist</a:t>
            </a:r>
          </a:p>
          <a:p>
            <a:pPr eaLnBrk="1" hangingPunct="1"/>
            <a:r>
              <a:rPr lang="en-US" altLang="zh-TW" smtClean="0">
                <a:ea typeface="新細明體" pitchFamily="18" charset="-120"/>
              </a:rPr>
              <a:t>Critic of globalization and American foreign policy</a:t>
            </a:r>
          </a:p>
          <a:p>
            <a:pPr eaLnBrk="1" hangingPunct="1"/>
            <a:r>
              <a:rPr lang="en-US" altLang="zh-TW" smtClean="0">
                <a:ea typeface="新細明體" pitchFamily="18" charset="-120"/>
              </a:rPr>
              <a:t>Philosophy: Bolivarism</a:t>
            </a:r>
          </a:p>
          <a:p>
            <a:pPr eaLnBrk="1" hangingPunct="1"/>
            <a:r>
              <a:rPr lang="en-US" altLang="zh-TW" smtClean="0">
                <a:ea typeface="新細明體" pitchFamily="18" charset="-120"/>
              </a:rPr>
              <a:t>Foreign policy: Strong Latin American ties</a:t>
            </a:r>
          </a:p>
          <a:p>
            <a:pPr eaLnBrk="1" hangingPunct="1"/>
            <a:r>
              <a:rPr lang="en-US" altLang="zh-TW" smtClean="0">
                <a:ea typeface="新細明體" pitchFamily="18" charset="-120"/>
              </a:rPr>
              <a:t>Economic policy: Socialism</a:t>
            </a:r>
          </a:p>
          <a:p>
            <a:pPr eaLnBrk="1" hangingPunct="1"/>
            <a:endParaRPr lang="en-US" altLang="zh-TW" smtClean="0">
              <a:ea typeface="新細明體" pitchFamily="18" charset="-120"/>
            </a:endParaRPr>
          </a:p>
        </p:txBody>
      </p:sp>
      <p:sp>
        <p:nvSpPr>
          <p:cNvPr id="21507" name="AutoShape 2" descr="http://blog.taragana.com/sports/wp-content/uploads/2009/08/hugo-chavez-1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TW" altLang="en-US">
              <a:latin typeface="Gill Sans MT"/>
              <a:ea typeface="新細明體" pitchFamily="18" charset="-120"/>
            </a:endParaRPr>
          </a:p>
        </p:txBody>
      </p:sp>
      <p:sp>
        <p:nvSpPr>
          <p:cNvPr id="21508" name="AutoShape 4" descr="http://blog.taragana.com/sports/wp-content/uploads/2009/08/hugo-chavez-1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TW" altLang="en-US">
              <a:latin typeface="Gill Sans MT"/>
              <a:ea typeface="新細明體" pitchFamily="18" charset="-120"/>
            </a:endParaRPr>
          </a:p>
        </p:txBody>
      </p:sp>
      <p:pic>
        <p:nvPicPr>
          <p:cNvPr id="21509" name="Picture 6" descr="hugo-chavez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67400" y="457200"/>
            <a:ext cx="2141538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2"/>
          <p:cNvSpPr>
            <a:spLocks noGrp="1"/>
          </p:cNvSpPr>
          <p:nvPr>
            <p:ph type="title"/>
          </p:nvPr>
        </p:nvSpPr>
        <p:spPr bwMode="auto"/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en-US" altLang="zh-TW" smtClean="0">
                <a:effectLst/>
                <a:ea typeface="新細明體" pitchFamily="18" charset="-120"/>
              </a:rPr>
              <a:t>SOURCES</a:t>
            </a:r>
          </a:p>
        </p:txBody>
      </p:sp>
      <p:sp>
        <p:nvSpPr>
          <p:cNvPr id="23554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 2" pitchFamily="18" charset="2"/>
              <a:buNone/>
            </a:pPr>
            <a:r>
              <a:rPr lang="en-US" altLang="zh-TW" b="1" u="sng" dirty="0" smtClean="0">
                <a:ea typeface="新細明體" pitchFamily="18" charset="-120"/>
              </a:rPr>
              <a:t>We didn’t copy &amp; paste we just read from these websites: </a:t>
            </a:r>
          </a:p>
          <a:p>
            <a:r>
              <a:rPr lang="en-US" altLang="zh-TW" dirty="0" smtClean="0">
                <a:ea typeface="新細明體" pitchFamily="18" charset="-120"/>
                <a:hlinkClick r:id="rId2"/>
              </a:rPr>
              <a:t>http://www.infoplease.com/ipa/venezuela</a:t>
            </a:r>
            <a:r>
              <a:rPr lang="en-US" altLang="zh-TW" dirty="0" smtClean="0">
                <a:ea typeface="新細明體" pitchFamily="18" charset="-120"/>
              </a:rPr>
              <a:t> </a:t>
            </a:r>
          </a:p>
          <a:p>
            <a:r>
              <a:rPr lang="en-US" altLang="zh-TW" dirty="0" smtClean="0">
                <a:ea typeface="新細明體" pitchFamily="18" charset="-120"/>
              </a:rPr>
              <a:t>www.geographia.com/</a:t>
            </a:r>
            <a:r>
              <a:rPr lang="en-US" altLang="zh-TW" b="1" dirty="0" smtClean="0">
                <a:ea typeface="新細明體" pitchFamily="18" charset="-120"/>
              </a:rPr>
              <a:t>venezuela</a:t>
            </a:r>
            <a:r>
              <a:rPr lang="en-US" altLang="zh-TW" dirty="0" smtClean="0">
                <a:ea typeface="新細明體" pitchFamily="18" charset="-120"/>
              </a:rPr>
              <a:t>/</a:t>
            </a:r>
            <a:r>
              <a:rPr lang="en-US" altLang="zh-TW" b="1" dirty="0" smtClean="0">
                <a:ea typeface="新細明體" pitchFamily="18" charset="-120"/>
              </a:rPr>
              <a:t>history</a:t>
            </a:r>
            <a:r>
              <a:rPr lang="en-US" altLang="zh-TW" dirty="0" smtClean="0">
                <a:ea typeface="新細明體" pitchFamily="18" charset="-120"/>
              </a:rPr>
              <a:t>.htm  </a:t>
            </a:r>
          </a:p>
          <a:p>
            <a:r>
              <a:rPr lang="en-US" altLang="zh-TW" dirty="0" smtClean="0">
                <a:ea typeface="新細明體" pitchFamily="18" charset="-120"/>
              </a:rPr>
              <a:t>www.mapsofworld.com/south.../</a:t>
            </a:r>
            <a:r>
              <a:rPr lang="en-US" altLang="zh-TW" b="1" dirty="0" smtClean="0">
                <a:ea typeface="新細明體" pitchFamily="18" charset="-120"/>
              </a:rPr>
              <a:t>history</a:t>
            </a:r>
            <a:r>
              <a:rPr lang="en-US" altLang="zh-TW" dirty="0" smtClean="0">
                <a:ea typeface="新細明體" pitchFamily="18" charset="-120"/>
              </a:rPr>
              <a:t>/</a:t>
            </a:r>
            <a:r>
              <a:rPr lang="en-US" altLang="zh-TW" b="1" dirty="0" smtClean="0">
                <a:ea typeface="新細明體" pitchFamily="18" charset="-120"/>
              </a:rPr>
              <a:t>venezuela</a:t>
            </a:r>
            <a:r>
              <a:rPr lang="en-US" altLang="zh-TW" dirty="0" smtClean="0">
                <a:ea typeface="新細明體" pitchFamily="18" charset="-120"/>
              </a:rPr>
              <a:t>.html 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347</TotalTime>
  <Words>303</Words>
  <Application>Microsoft Office PowerPoint</Application>
  <PresentationFormat>On-screen Show (4:3)</PresentationFormat>
  <Paragraphs>49</Paragraphs>
  <Slides>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Solstice</vt:lpstr>
      <vt:lpstr>Slide 1</vt:lpstr>
      <vt:lpstr>General</vt:lpstr>
      <vt:lpstr>Cultures and People</vt:lpstr>
      <vt:lpstr>History of the Economy</vt:lpstr>
      <vt:lpstr>Government</vt:lpstr>
      <vt:lpstr>Key Political Events</vt:lpstr>
      <vt:lpstr>Hugo Chavez</vt:lpstr>
      <vt:lpstr>SOURCES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Your User Name</dc:creator>
  <cp:lastModifiedBy>student</cp:lastModifiedBy>
  <cp:revision>28</cp:revision>
  <dcterms:created xsi:type="dcterms:W3CDTF">2009-09-03T10:03:36Z</dcterms:created>
  <dcterms:modified xsi:type="dcterms:W3CDTF">2009-09-08T02:55:01Z</dcterms:modified>
</cp:coreProperties>
</file>