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sldIdLst>
    <p:sldId id="256" r:id="rId3"/>
    <p:sldId id="265" r:id="rId4"/>
    <p:sldId id="257" r:id="rId5"/>
    <p:sldId id="262" r:id="rId6"/>
    <p:sldId id="266" r:id="rId7"/>
    <p:sldId id="258" r:id="rId8"/>
    <p:sldId id="260" r:id="rId9"/>
    <p:sldId id="263" r:id="rId10"/>
    <p:sldId id="261" r:id="rId11"/>
    <p:sldId id="264" r:id="rId12"/>
    <p:sldId id="259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308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70466-1099-442B-B7EC-B6F49E515C1D}" type="datetimeFigureOut">
              <a:rPr lang="en-US" smtClean="0"/>
              <a:pPr/>
              <a:t>1/18/2010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6A66058-1561-49D0-9F54-B4BD5D4473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70466-1099-442B-B7EC-B6F49E515C1D}" type="datetimeFigureOut">
              <a:rPr lang="en-US" smtClean="0"/>
              <a:pPr/>
              <a:t>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66058-1561-49D0-9F54-B4BD5D4473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70466-1099-442B-B7EC-B6F49E515C1D}" type="datetimeFigureOut">
              <a:rPr lang="en-US" smtClean="0"/>
              <a:pPr/>
              <a:t>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66058-1561-49D0-9F54-B4BD5D4473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DE570466-1099-442B-B7EC-B6F49E515C1D}" type="datetimeFigureOut">
              <a:rPr lang="en-US" smtClean="0"/>
              <a:pPr/>
              <a:t>1/18/2010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A66058-1561-49D0-9F54-B4BD5D4473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70466-1099-442B-B7EC-B6F49E515C1D}" type="datetimeFigureOut">
              <a:rPr lang="en-US" smtClean="0"/>
              <a:pPr/>
              <a:t>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6A66058-1561-49D0-9F54-B4BD5D4473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70466-1099-442B-B7EC-B6F49E515C1D}" type="datetimeFigureOut">
              <a:rPr lang="en-US" smtClean="0"/>
              <a:pPr/>
              <a:t>1/18/2010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6A66058-1561-49D0-9F54-B4BD5D4473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E570466-1099-442B-B7EC-B6F49E515C1D}" type="datetimeFigureOut">
              <a:rPr lang="en-US" smtClean="0"/>
              <a:pPr/>
              <a:t>1/18/2010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6A66058-1561-49D0-9F54-B4BD5D4473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E570466-1099-442B-B7EC-B6F49E515C1D}" type="datetimeFigureOut">
              <a:rPr lang="en-US" smtClean="0"/>
              <a:pPr/>
              <a:t>1/18/2010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6A66058-1561-49D0-9F54-B4BD5D4473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70466-1099-442B-B7EC-B6F49E515C1D}" type="datetimeFigureOut">
              <a:rPr lang="en-US" smtClean="0"/>
              <a:pPr/>
              <a:t>1/18/2010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6A66058-1561-49D0-9F54-B4BD5D4473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70466-1099-442B-B7EC-B6F49E515C1D}" type="datetimeFigureOut">
              <a:rPr lang="en-US" smtClean="0"/>
              <a:pPr/>
              <a:t>1/18/2010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A66058-1561-49D0-9F54-B4BD5D4473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70466-1099-442B-B7EC-B6F49E515C1D}" type="datetimeFigureOut">
              <a:rPr lang="en-US" smtClean="0"/>
              <a:pPr/>
              <a:t>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6A66058-1561-49D0-9F54-B4BD5D4473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70466-1099-442B-B7EC-B6F49E515C1D}" type="datetimeFigureOut">
              <a:rPr lang="en-US" smtClean="0"/>
              <a:pPr/>
              <a:t>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66058-1561-49D0-9F54-B4BD5D4473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E570466-1099-442B-B7EC-B6F49E515C1D}" type="datetimeFigureOut">
              <a:rPr lang="en-US" smtClean="0"/>
              <a:pPr/>
              <a:t>1/18/2010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6A66058-1561-49D0-9F54-B4BD5D4473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70466-1099-442B-B7EC-B6F49E515C1D}" type="datetimeFigureOut">
              <a:rPr lang="en-US" smtClean="0"/>
              <a:pPr/>
              <a:t>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66058-1561-49D0-9F54-B4BD5D4473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DE570466-1099-442B-B7EC-B6F49E515C1D}" type="datetimeFigureOut">
              <a:rPr lang="en-US" smtClean="0"/>
              <a:pPr/>
              <a:t>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6A66058-1561-49D0-9F54-B4BD5D4473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70466-1099-442B-B7EC-B6F49E515C1D}" type="datetimeFigureOut">
              <a:rPr lang="en-US" smtClean="0"/>
              <a:pPr/>
              <a:t>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6A66058-1561-49D0-9F54-B4BD5D4473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70466-1099-442B-B7EC-B6F49E515C1D}" type="datetimeFigureOut">
              <a:rPr lang="en-US" smtClean="0"/>
              <a:pPr/>
              <a:t>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66058-1561-49D0-9F54-B4BD5D4473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70466-1099-442B-B7EC-B6F49E515C1D}" type="datetimeFigureOut">
              <a:rPr lang="en-US" smtClean="0"/>
              <a:pPr/>
              <a:t>1/18/2010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66058-1561-49D0-9F54-B4BD5D4473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70466-1099-442B-B7EC-B6F49E515C1D}" type="datetimeFigureOut">
              <a:rPr lang="en-US" smtClean="0"/>
              <a:pPr/>
              <a:t>1/18/2010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66058-1561-49D0-9F54-B4BD5D4473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70466-1099-442B-B7EC-B6F49E515C1D}" type="datetimeFigureOut">
              <a:rPr lang="en-US" smtClean="0"/>
              <a:pPr/>
              <a:t>1/18/2010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66058-1561-49D0-9F54-B4BD5D4473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70466-1099-442B-B7EC-B6F49E515C1D}" type="datetimeFigureOut">
              <a:rPr lang="en-US" smtClean="0"/>
              <a:pPr/>
              <a:t>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66058-1561-49D0-9F54-B4BD5D4473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70466-1099-442B-B7EC-B6F49E515C1D}" type="datetimeFigureOut">
              <a:rPr lang="en-US" smtClean="0"/>
              <a:pPr/>
              <a:t>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6A66058-1561-49D0-9F54-B4BD5D4473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E570466-1099-442B-B7EC-B6F49E515C1D}" type="datetimeFigureOut">
              <a:rPr lang="en-US" smtClean="0"/>
              <a:pPr/>
              <a:t>1/18/2010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6A66058-1561-49D0-9F54-B4BD5D4473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E570466-1099-442B-B7EC-B6F49E515C1D}" type="datetimeFigureOut">
              <a:rPr lang="en-US" smtClean="0"/>
              <a:pPr/>
              <a:t>1/18/2010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6A66058-1561-49D0-9F54-B4BD5D4473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ubaverdad.net/revolution.htm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VNlKFt11Yxc&amp;feature=player_embedded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Politics</a:t>
            </a:r>
          </a:p>
          <a:p>
            <a:r>
              <a:rPr lang="en-US" dirty="0" smtClean="0"/>
              <a:t>James and Eric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were Castro’s main policies and how successful were they?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3505200"/>
            <a:ext cx="2209800" cy="2841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7200" y="4876800"/>
          <a:ext cx="6096000" cy="624840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0">
                <a:tc>
                  <a:txBody>
                    <a:bodyPr/>
                    <a:lstStyle/>
                    <a:p>
                      <a:r>
                        <a:rPr lang="en-US" i="1" dirty="0"/>
                        <a:t>Power does not interest me, and I will not take it</a:t>
                      </a:r>
                      <a:endParaRPr lang="en-US" dirty="0"/>
                    </a:p>
                  </a:txBody>
                  <a:tcPr marL="95250" marR="9525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>
                          <a:solidFill>
                            <a:srgbClr val="B2B7F2"/>
                          </a:solidFill>
                          <a:latin typeface="Times New Roman"/>
                        </a:rPr>
                        <a:t>”</a:t>
                      </a:r>
                    </a:p>
                  </a:txBody>
                  <a:tcPr marL="95250" marR="95250" marT="95250" marB="9525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685800" y="5486400"/>
            <a:ext cx="208101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3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— Fidel Castro in Cuba, January 1959</a:t>
            </a: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Acceptance to Criticism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Radical policies soon became unacceptable by the public</a:t>
            </a:r>
          </a:p>
          <a:p>
            <a:r>
              <a:rPr lang="en-US" dirty="0" smtClean="0"/>
              <a:t>Local levels, encouraged to criticize specific problems</a:t>
            </a:r>
          </a:p>
          <a:p>
            <a:r>
              <a:rPr lang="en-US" dirty="0" smtClean="0"/>
              <a:t>Free expression of Arts and Literary forms, although ‘self-censorship’</a:t>
            </a:r>
          </a:p>
          <a:p>
            <a:r>
              <a:rPr lang="en-US" dirty="0" smtClean="0"/>
              <a:t>80’s – ANAP and FMC have increasing influence again, managers also had greater say in their workplaces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Miscellaneous Political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Central Committee members aged and tend to be from the same generation, lack of renewal</a:t>
            </a:r>
          </a:p>
          <a:p>
            <a:r>
              <a:rPr lang="en-US" dirty="0" smtClean="0"/>
              <a:t>Despite trends in the 70’s towards de-centralization, Cuba was still highly centralized, decision making lied within a few members in Havana</a:t>
            </a:r>
          </a:p>
          <a:p>
            <a:r>
              <a:rPr lang="en-US" dirty="0" smtClean="0"/>
              <a:t>Policies influenced successful battles and overcoming illiteracy but social and economical breakdowns in 60’s</a:t>
            </a:r>
          </a:p>
          <a:p>
            <a:r>
              <a:rPr lang="en-US" dirty="0" smtClean="0"/>
              <a:t>Aiding foreign countries for revolution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191000" y="59436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i="1" dirty="0" smtClean="0"/>
              <a:t>“Cuban internationalists have done so much for African independence, freedom, and justice” – Nelson Mandela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http://www.cubaverdad.net/revolution.htm</a:t>
            </a:r>
            <a:endParaRPr lang="en-US" dirty="0" smtClean="0"/>
          </a:p>
          <a:p>
            <a:r>
              <a:rPr lang="en-US" dirty="0" smtClean="0"/>
              <a:t>Wikipedia</a:t>
            </a:r>
          </a:p>
          <a:p>
            <a:r>
              <a:rPr lang="en-US" dirty="0" smtClean="0"/>
              <a:t>Cuba: a short history</a:t>
            </a:r>
          </a:p>
          <a:p>
            <a:r>
              <a:rPr lang="en-US" dirty="0" err="1" smtClean="0"/>
              <a:t>Youtube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were Castro’s beliefs, what policies did he implement and were they successful? Are there different viewpoints from different historians?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57200" y="4572000"/>
            <a:ext cx="4572000" cy="6924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300" b="1" i="1" dirty="0" smtClean="0"/>
              <a:t>The Cuban revolution is not a class revolution, but a liberation movement that has overthrown a dictatorial, tyrannical government –Guevara,  1960</a:t>
            </a:r>
            <a:endParaRPr lang="en-US" sz="13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Initially…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133600"/>
            <a:ext cx="8229600" cy="45259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Restore government and eliminate the old corrupt and abusive, illegitimate system</a:t>
            </a:r>
          </a:p>
          <a:p>
            <a:r>
              <a:rPr lang="en-US" dirty="0" smtClean="0"/>
              <a:t>Initially promised democracy and freedom</a:t>
            </a:r>
          </a:p>
          <a:p>
            <a:r>
              <a:rPr lang="en-US" dirty="0" smtClean="0"/>
              <a:t>‘Elected’ by a supernatural authority or some ‘historical force’ Centralized control</a:t>
            </a:r>
          </a:p>
          <a:p>
            <a:r>
              <a:rPr lang="en-US" dirty="0" smtClean="0"/>
              <a:t>Active engagement over Theoretical pursuits – all goals were set optimistically, met with maximum effort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304800"/>
            <a:ext cx="2228850" cy="2501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304800" y="1600200"/>
            <a:ext cx="60198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/>
              <a:t>Until Castro, the U.S. was so overwhelmingly influential in Cuba that the American ambassador was the second most important man, sometimes even more important than the Cuban president."</a:t>
            </a:r>
          </a:p>
          <a:p>
            <a:r>
              <a:rPr lang="en-US" sz="1400" i="1" dirty="0" smtClean="0"/>
              <a:t>– Earl T. Smith, former American Ambassador to Cuba, during 1960 testimony to the U.S. Senate</a:t>
            </a:r>
            <a:endParaRPr lang="en-US" sz="1400" i="1" dirty="0"/>
          </a:p>
        </p:txBody>
      </p:sp>
      <p:sp>
        <p:nvSpPr>
          <p:cNvPr id="8" name="Rectangle 7"/>
          <p:cNvSpPr/>
          <p:nvPr/>
        </p:nvSpPr>
        <p:spPr>
          <a:xfrm>
            <a:off x="152400" y="2286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3"/>
              </a:rPr>
              <a:t>YouTube</a:t>
            </a:r>
            <a:r>
              <a:rPr lang="en-US" dirty="0" smtClean="0"/>
              <a:t> </a:t>
            </a:r>
            <a:r>
              <a:rPr lang="en-US" dirty="0" smtClean="0"/>
              <a:t>Video &gt;40 seconds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Consolidation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2133600"/>
            <a:ext cx="8153400" cy="4191000"/>
          </a:xfrm>
        </p:spPr>
        <p:txBody>
          <a:bodyPr/>
          <a:lstStyle/>
          <a:p>
            <a:r>
              <a:rPr lang="en-US" dirty="0" smtClean="0"/>
              <a:t>Marxist-Leninism became a required subject in university</a:t>
            </a:r>
          </a:p>
          <a:p>
            <a:r>
              <a:rPr lang="en-US" dirty="0" smtClean="0"/>
              <a:t>Well established radio and television to spread his revolutionary messages</a:t>
            </a:r>
          </a:p>
          <a:p>
            <a:r>
              <a:rPr lang="en-US" dirty="0" smtClean="0"/>
              <a:t>60’s - Redistribution to the poor</a:t>
            </a:r>
          </a:p>
          <a:p>
            <a:r>
              <a:rPr lang="en-US" dirty="0" smtClean="0"/>
              <a:t>‘Worms’ and ‘Imperialists’</a:t>
            </a:r>
          </a:p>
          <a:p>
            <a:r>
              <a:rPr lang="en-US" dirty="0" smtClean="0"/>
              <a:t>Ineffectiveness of Labour unions, the ANAP and FMC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304800"/>
            <a:ext cx="1546412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4191000" y="5657671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"...[communist] influence is nothing. I don't agree with communism. We are democracy. We are against all kinds of dictators... That is why we oppose communism."</a:t>
            </a:r>
            <a:r>
              <a:rPr lang="en-US" baseline="30000" dirty="0" smtClean="0"/>
              <a:t> –</a:t>
            </a:r>
            <a:r>
              <a:rPr lang="en-US" dirty="0" smtClean="0"/>
              <a:t> Fidel Castro 25/5/59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Presidency and Positions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1959 , Prime Minister Cuba</a:t>
            </a:r>
          </a:p>
          <a:p>
            <a:r>
              <a:rPr lang="en-US" dirty="0" smtClean="0"/>
              <a:t>In 1965 First Secretary of the Communist Party of Cuba</a:t>
            </a:r>
          </a:p>
          <a:p>
            <a:r>
              <a:rPr lang="en-US" dirty="0" smtClean="0"/>
              <a:t>In 1976, the office became abolished and he became President of the Council of State, Council of Ministers and </a:t>
            </a:r>
            <a:r>
              <a:rPr lang="en-US" i="1" dirty="0" smtClean="0"/>
              <a:t>Comandante en Jefe</a:t>
            </a:r>
            <a:endParaRPr lang="en-US" dirty="0" smtClean="0"/>
          </a:p>
          <a:p>
            <a:r>
              <a:rPr lang="en-US" dirty="0" smtClean="0"/>
              <a:t>Intestinal surgery </a:t>
            </a:r>
            <a:r>
              <a:rPr lang="en-US" i="1" dirty="0" smtClean="0"/>
              <a:t>, diverticulitis</a:t>
            </a:r>
            <a:r>
              <a:rPr lang="en-US" dirty="0" smtClean="0"/>
              <a:t>, Castro delegated his responsibilities to First Vice-President, Raúl Castro, on July 31, 2006. </a:t>
            </a:r>
          </a:p>
          <a:p>
            <a:r>
              <a:rPr lang="en-US" dirty="0" smtClean="0"/>
              <a:t>On February 19, 2008, five days before his ruling mandate was to expire, he resigned.</a:t>
            </a:r>
          </a:p>
          <a:p>
            <a:r>
              <a:rPr lang="en-US" dirty="0" smtClean="0"/>
              <a:t>On February 24, 2008, the National Assembly elected Raúl Castro to succeed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5181600" y="5562600"/>
            <a:ext cx="3193118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00" i="1" dirty="0" smtClean="0"/>
              <a:t>“Revolution first, elections later".</a:t>
            </a:r>
            <a:r>
              <a:rPr lang="en-US" sz="1300" i="1" baseline="30000" dirty="0" smtClean="0"/>
              <a:t>-</a:t>
            </a:r>
            <a:r>
              <a:rPr lang="en-US" sz="1300" i="1" dirty="0" smtClean="0"/>
              <a:t> Fidel Castro</a:t>
            </a:r>
            <a:endParaRPr lang="en-US" sz="1300" i="1" dirty="0"/>
          </a:p>
        </p:txBody>
      </p:sp>
      <p:sp>
        <p:nvSpPr>
          <p:cNvPr id="5" name="Rectangle 4"/>
          <p:cNvSpPr/>
          <p:nvPr/>
        </p:nvSpPr>
        <p:spPr>
          <a:xfrm>
            <a:off x="228600" y="5943600"/>
            <a:ext cx="89154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i="1" dirty="0" smtClean="0"/>
              <a:t>“I'm really happy to reach 80. I never expected it, not least having a neighbor - the greatest power in the world - trying to kill me every day” - Castro</a:t>
            </a:r>
            <a:endParaRPr lang="en-US" sz="13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Attitudes over the years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Became Communist Party of Cuba in 1965 (PCC) Very hierarchical governmen</a:t>
            </a:r>
            <a:r>
              <a:rPr lang="en-US" dirty="0"/>
              <a:t>t</a:t>
            </a:r>
            <a:endParaRPr lang="en-US" dirty="0" smtClean="0"/>
          </a:p>
          <a:p>
            <a:r>
              <a:rPr lang="en-US" dirty="0" smtClean="0"/>
              <a:t>Establish a strong sense of nationalism</a:t>
            </a:r>
          </a:p>
          <a:p>
            <a:r>
              <a:rPr lang="en-US" dirty="0" smtClean="0"/>
              <a:t>Mass organizations beginning in the 60’s</a:t>
            </a:r>
          </a:p>
          <a:p>
            <a:r>
              <a:rPr lang="en-US" dirty="0" smtClean="0"/>
              <a:t>Illegalized strikes and protest</a:t>
            </a:r>
          </a:p>
          <a:p>
            <a:r>
              <a:rPr lang="en-US" dirty="0" smtClean="0"/>
              <a:t>Encouraged free markets at one point</a:t>
            </a:r>
          </a:p>
          <a:p>
            <a:r>
              <a:rPr lang="en-US" dirty="0" smtClean="0"/>
              <a:t>Intolerant to critics, gradual tolerance after the 70’s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2286000"/>
            <a:ext cx="1928997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2057400" y="5486400"/>
            <a:ext cx="67818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i="1" dirty="0" smtClean="0"/>
              <a:t>Armando Hart, a member of Castro's innermost ruling group, made the extremely significant observation that:</a:t>
            </a:r>
            <a:br>
              <a:rPr lang="en-US" sz="1100" i="1" dirty="0" smtClean="0"/>
            </a:br>
            <a:r>
              <a:rPr lang="en-US" sz="1100" i="1" dirty="0" smtClean="0"/>
              <a:t>“. . . it is certain that capitalism had attained high levels of organization, efficiency and production that declined after the Revolution”</a:t>
            </a:r>
            <a:endParaRPr lang="en-US" sz="11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Gradual Decentralization (&gt;76)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568952" cy="47244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Internal politics – eliminated potential threats, especially PSP members (</a:t>
            </a:r>
            <a:r>
              <a:rPr lang="en-US" dirty="0"/>
              <a:t>O</a:t>
            </a:r>
            <a:r>
              <a:rPr lang="en-US" dirty="0" smtClean="0"/>
              <a:t>ld Communist Party)</a:t>
            </a:r>
          </a:p>
          <a:p>
            <a:r>
              <a:rPr lang="en-US" dirty="0" smtClean="0"/>
              <a:t>Assigned key politburo positions</a:t>
            </a:r>
          </a:p>
          <a:p>
            <a:r>
              <a:rPr lang="en-US" dirty="0" smtClean="0"/>
              <a:t>New National Assembly with legislative powers formed in 1976</a:t>
            </a:r>
          </a:p>
          <a:p>
            <a:r>
              <a:rPr lang="en-US" dirty="0" smtClean="0"/>
              <a:t>Electoral Law and limited ability </a:t>
            </a:r>
          </a:p>
          <a:p>
            <a:r>
              <a:rPr lang="en-US" dirty="0" smtClean="0"/>
              <a:t>The Committee for Defense of Revolution (CDR) begin community work, less politics</a:t>
            </a:r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828038"/>
            <a:ext cx="3563280" cy="462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381000" y="6096000"/>
            <a:ext cx="4572000" cy="6924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300" i="1" dirty="0" smtClean="0"/>
              <a:t>Castro constructed a "repressive machinery" which "continues to deprive Cubans of their basic rights".</a:t>
            </a:r>
            <a:r>
              <a:rPr lang="en-US" sz="1300" i="1" baseline="30000" dirty="0" smtClean="0">
                <a:hlinkClick r:id="" action="ppaction://hlinkfile"/>
              </a:rPr>
              <a:t>[</a:t>
            </a:r>
            <a:r>
              <a:rPr lang="en-US" sz="1300" i="1" baseline="30000" dirty="0" smtClean="0"/>
              <a:t> - </a:t>
            </a:r>
            <a:r>
              <a:rPr lang="pt-BR" sz="1300" i="1" dirty="0" smtClean="0"/>
              <a:t>Sergio Diaz-Briquets and Jorge F. Pérez-López Servando </a:t>
            </a:r>
            <a:endParaRPr lang="en-US" sz="13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Internal Politics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4600" y="1600200"/>
            <a:ext cx="6251448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The removal of Perez</a:t>
            </a:r>
          </a:p>
          <a:p>
            <a:r>
              <a:rPr lang="en-US" dirty="0" smtClean="0"/>
              <a:t>Policies in the 70’s favored PSP members, Castro took their advice</a:t>
            </a:r>
          </a:p>
          <a:p>
            <a:r>
              <a:rPr lang="en-US" dirty="0" smtClean="0"/>
              <a:t>Decreasing military influence in party (58% in 65 to 17% in 86), More ‘Civic Soldiers’</a:t>
            </a:r>
          </a:p>
          <a:p>
            <a:r>
              <a:rPr lang="en-US" dirty="0" smtClean="0"/>
              <a:t>*Note – there were no electrons from 59-76* Gradual freedom now</a:t>
            </a:r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09800"/>
            <a:ext cx="2491504" cy="375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of Equality/Freedom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1970’s – Cases would be dismissed without sufficient evidence</a:t>
            </a:r>
          </a:p>
          <a:p>
            <a:r>
              <a:rPr lang="en-US" dirty="0" smtClean="0"/>
              <a:t>Considerable freedom of expression by 1980</a:t>
            </a:r>
          </a:p>
          <a:p>
            <a:r>
              <a:rPr lang="en-US" dirty="0" smtClean="0"/>
              <a:t>Mass Media handled by the State(censored), 1960</a:t>
            </a:r>
          </a:p>
          <a:p>
            <a:r>
              <a:rPr lang="en-US" dirty="0" smtClean="0"/>
              <a:t>Homosexual hostility in 60’s and 80’s</a:t>
            </a:r>
          </a:p>
        </p:txBody>
      </p:sp>
      <p:sp>
        <p:nvSpPr>
          <p:cNvPr id="4" name="Rectangle 3"/>
          <p:cNvSpPr/>
          <p:nvPr/>
        </p:nvSpPr>
        <p:spPr>
          <a:xfrm>
            <a:off x="152400" y="5410200"/>
            <a:ext cx="4572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300" i="1" dirty="0" smtClean="0"/>
              <a:t>“Libya has named the Cuban president, Fidel Castro, winner of the </a:t>
            </a:r>
            <a:r>
              <a:rPr lang="en-US" sz="1300" i="1" dirty="0" err="1" smtClean="0"/>
              <a:t>Moamar</a:t>
            </a:r>
            <a:r>
              <a:rPr lang="en-US" sz="1300" i="1" dirty="0" smtClean="0"/>
              <a:t> </a:t>
            </a:r>
            <a:r>
              <a:rPr lang="en-US" sz="1300" i="1" dirty="0" err="1" smtClean="0"/>
              <a:t>Gadaffi</a:t>
            </a:r>
            <a:r>
              <a:rPr lang="en-US" sz="1300" i="1" dirty="0" smtClean="0"/>
              <a:t> Human Rights Prize -- in recognition of what it says is Mr. Castro's resistance to imperialism and defense of democratic values. “ - BBC News</a:t>
            </a:r>
            <a:endParaRPr lang="en-US" sz="1300" i="1" dirty="0"/>
          </a:p>
        </p:txBody>
      </p:sp>
      <p:sp>
        <p:nvSpPr>
          <p:cNvPr id="5" name="Rectangle 4"/>
          <p:cNvSpPr/>
          <p:nvPr/>
        </p:nvSpPr>
        <p:spPr>
          <a:xfrm>
            <a:off x="4419600" y="4800600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300" i="1" dirty="0" smtClean="0"/>
              <a:t>Castro constructed a "repressive machinery" which "continues to deprive Cubans of their basic rights".</a:t>
            </a:r>
            <a:r>
              <a:rPr lang="en-US" sz="1300" i="1" baseline="30000" dirty="0" smtClean="0"/>
              <a:t> –</a:t>
            </a:r>
            <a:r>
              <a:rPr lang="en-US" sz="1300" i="1" dirty="0" smtClean="0"/>
              <a:t> Human Rights Watch</a:t>
            </a:r>
            <a:endParaRPr lang="en-US" sz="1300" i="1" dirty="0"/>
          </a:p>
        </p:txBody>
      </p:sp>
      <p:sp>
        <p:nvSpPr>
          <p:cNvPr id="6" name="Rectangle 5"/>
          <p:cNvSpPr/>
          <p:nvPr/>
        </p:nvSpPr>
        <p:spPr>
          <a:xfrm>
            <a:off x="3962400" y="6096000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300" i="1" dirty="0" smtClean="0"/>
              <a:t>“homosexuals should not be allowed in positions where they are able to exert influence upon young people” – Fidel Castro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867</Words>
  <Application>Microsoft Office PowerPoint</Application>
  <PresentationFormat>On-screen Show (4:3)</PresentationFormat>
  <Paragraphs>78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Equity</vt:lpstr>
      <vt:lpstr>Median</vt:lpstr>
      <vt:lpstr>What were Castro’s main policies and how successful were they?</vt:lpstr>
      <vt:lpstr>What were Castro’s beliefs, what policies did he implement and were they successful? Are there different viewpoints from different historians?</vt:lpstr>
      <vt:lpstr>Initially…</vt:lpstr>
      <vt:lpstr>Further Consolidation</vt:lpstr>
      <vt:lpstr>Presidency and Positions</vt:lpstr>
      <vt:lpstr>Attitudes over the years</vt:lpstr>
      <vt:lpstr>Gradual Decentralization (&gt;76)</vt:lpstr>
      <vt:lpstr>Some Internal Politics</vt:lpstr>
      <vt:lpstr>Issues of Equality/Freedom</vt:lpstr>
      <vt:lpstr>Acceptance to Criticism</vt:lpstr>
      <vt:lpstr>Miscellaneous Political Issues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were Castro’s main policies and how successful were they?</dc:title>
  <dc:creator>James</dc:creator>
  <cp:lastModifiedBy>James</cp:lastModifiedBy>
  <cp:revision>55</cp:revision>
  <dcterms:created xsi:type="dcterms:W3CDTF">2010-01-03T06:34:53Z</dcterms:created>
  <dcterms:modified xsi:type="dcterms:W3CDTF">2010-01-18T11:28:29Z</dcterms:modified>
</cp:coreProperties>
</file>