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ppt/slides/slide20.xml" ContentType="application/vnd.openxmlformats-officedocument.presentationml.slide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Default Extension="xml" ContentType="application/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3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2787"/>
    <p:restoredTop sz="90929"/>
  </p:normalViewPr>
  <p:slideViewPr>
    <p:cSldViewPr>
      <p:cViewPr varScale="1">
        <p:scale>
          <a:sx n="133" d="100"/>
          <a:sy n="133" d="100"/>
        </p:scale>
        <p:origin x="-5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0" y="1066800"/>
            <a:ext cx="4648200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3886200"/>
            <a:ext cx="4267200" cy="1676400"/>
          </a:xfrm>
        </p:spPr>
        <p:txBody>
          <a:bodyPr/>
          <a:lstStyle>
            <a:lvl1pPr marL="0" indent="0" algn="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5E3D733-1E45-3445-99CA-AF1820348F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4BA3D7-AF1E-4E46-965B-551409B067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F3B83FA-26A1-A44D-A6B5-59B848835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4EEE4232-8ACF-5041-9C8E-75F3BC4E46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D9B4A8D0-D69F-7B44-96D6-E3DBC316D8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A6FEE32-2BEE-DF42-A04C-12DD8E03CB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819CA96-B147-BC46-8B4C-946438C62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CA2B1EE-A742-0846-800E-C9E079BDA6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F11EE70-E326-854F-80A2-599CF76109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3919F20-1991-E84C-99EA-97A8309F23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D37D810-A5D7-E64E-B8CF-E70F115CDD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E983701-9E67-F944-A6C7-0E9E7B5E45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2C7F68-5252-9642-A630-5BFFA1C09B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9600158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9600158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9600158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9600158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9600158" algn="ctr" rotWithShape="0">
              <a:srgbClr val="00000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B3A5F34-3143-6D4E-A82F-B7BEDE730CE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sldNum="0" hdr="0"/>
  <p:txStyles>
    <p:titleStyle>
      <a:lvl1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en.wikipedia.org/wiki/Ferdinand_Magellan" TargetMode="Externa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Chile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 Matthew Wong 12B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Spanish Occupation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Valdivia found little Gold in the country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However it was rich in agriculture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Continued exploration west of the </a:t>
            </a:r>
            <a:r>
              <a:rPr lang="en-US" sz="2400" i="1">
                <a:latin typeface="Times CY" pitchFamily="-112" charset="-52"/>
              </a:rPr>
              <a:t>Andes.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Founded over a dozen towns.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Introduced Labour System known as the encomiendas.</a:t>
            </a:r>
            <a:r>
              <a:rPr lang="en-US" sz="2400"/>
              <a:t> </a:t>
            </a:r>
            <a:endParaRPr lang="en-US" sz="2400">
              <a:solidFill>
                <a:srgbClr val="002BB9"/>
              </a:solidFill>
              <a:latin typeface="Times New Roman" pitchFamily="-112" charset="0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81600" y="1981200"/>
            <a:ext cx="2743200" cy="4114800"/>
          </a:xfrm>
          <a:noFill/>
          <a:ln/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Resistance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Times CY" pitchFamily="-112" charset="-52"/>
              </a:rPr>
              <a:t>Greatest resistance to the Spanish oppresion came from the Mapuche (again).</a:t>
            </a:r>
          </a:p>
          <a:p>
            <a:r>
              <a:rPr lang="en-US">
                <a:latin typeface="Times CY" pitchFamily="-112" charset="-52"/>
              </a:rPr>
              <a:t>They opposed european conquest till the 1880s.</a:t>
            </a:r>
          </a:p>
          <a:p>
            <a:r>
              <a:rPr lang="en-US">
                <a:latin typeface="Times CY" pitchFamily="-112" charset="-52"/>
              </a:rPr>
              <a:t>Arauco War</a:t>
            </a:r>
          </a:p>
          <a:p>
            <a:r>
              <a:rPr lang="en-US">
                <a:latin typeface="Times CY" pitchFamily="-112" charset="-52"/>
              </a:rPr>
              <a:t>Valdivia died at the Battle of Tucapel</a:t>
            </a:r>
          </a:p>
          <a:p>
            <a:pPr>
              <a:buFontTx/>
              <a:buNone/>
            </a:pPr>
            <a:endParaRPr lang="en-US">
              <a:latin typeface="Times CY" pitchFamily="-112" charset="-5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Independence 1810-1826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1808 Napoleon occupied Spain</a:t>
            </a:r>
          </a:p>
          <a:p>
            <a:pPr>
              <a:lnSpc>
                <a:spcPct val="90000"/>
              </a:lnSpc>
            </a:pPr>
            <a:r>
              <a:rPr lang="en-US" sz="2800"/>
              <a:t>Made Joseph Bonaparte King of Spain.</a:t>
            </a:r>
          </a:p>
          <a:p>
            <a:pPr>
              <a:lnSpc>
                <a:spcPct val="90000"/>
              </a:lnSpc>
            </a:pPr>
            <a:r>
              <a:rPr lang="en-US" sz="2800"/>
              <a:t>Usurpation of the throne from Ferdinand VII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22533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51438" y="1981200"/>
            <a:ext cx="2803525" cy="4114800"/>
          </a:xfrm>
          <a:noFill/>
          <a:ln/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Chilean citizens elect Junta on September 10 1810</a:t>
            </a:r>
          </a:p>
          <a:p>
            <a:r>
              <a:rPr lang="en-US" sz="2800"/>
              <a:t>Introduced number of reforms leading to independence </a:t>
            </a:r>
          </a:p>
          <a:p>
            <a:r>
              <a:rPr lang="en-US" sz="2800"/>
              <a:t>Peru remained loyal to Spain. Fought war with Chile.</a:t>
            </a:r>
          </a:p>
          <a:p>
            <a:r>
              <a:rPr lang="en-US" sz="2800"/>
              <a:t>October 1914 Royalist army defeated the Chileans over Santiago.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Return of the King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Napoleon abdicated returned the Spanish King to the throne.</a:t>
            </a:r>
          </a:p>
          <a:p>
            <a:r>
              <a:rPr lang="en-US"/>
              <a:t>The King introduced a repressive regime.</a:t>
            </a:r>
          </a:p>
          <a:p>
            <a:r>
              <a:rPr lang="en-US"/>
              <a:t>Alienated the Chilean people.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 February 1818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12 February 1817 </a:t>
            </a:r>
            <a:r>
              <a:rPr lang="en-US" sz="2400">
                <a:ea typeface="Arial" pitchFamily="-112" charset="0"/>
                <a:cs typeface="Arial" pitchFamily="-112" charset="0"/>
              </a:rPr>
              <a:t>Jose de San Martin defeated the royalists at Chabuco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400"/>
              <a:t>Formally independent from Spain on 12 February 1818.</a:t>
            </a:r>
            <a:endParaRPr lang="en-US" sz="2400">
              <a:latin typeface="Times New Roman" pitchFamily="-112" charset="0"/>
            </a:endParaRPr>
          </a:p>
          <a:p>
            <a:pPr>
              <a:buFontTx/>
              <a:buNone/>
            </a:pPr>
            <a:endParaRPr lang="en-US" sz="2400">
              <a:ea typeface="Arial" pitchFamily="-112" charset="0"/>
              <a:cs typeface="Arial" pitchFamily="-112" charset="0"/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84750" y="1981200"/>
            <a:ext cx="3136900" cy="4114800"/>
          </a:xfrm>
          <a:noFill/>
          <a:ln/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days of Independence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67038" y="1981200"/>
            <a:ext cx="3209925" cy="4114800"/>
          </a:xfrm>
          <a:noFill/>
          <a:ln/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Conservatives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Authoritarian Regime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24288" y="1981200"/>
            <a:ext cx="1495425" cy="1981200"/>
          </a:xfrm>
          <a:noFill/>
          <a:ln/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Diego Portales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17838" y="1981200"/>
            <a:ext cx="3106737" cy="4114800"/>
          </a:xfrm>
          <a:noFill/>
          <a:ln/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19th Century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Geography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r>
              <a:rPr lang="en-US" sz="2000">
                <a:latin typeface="Times New Roman" pitchFamily="-112" charset="0"/>
              </a:rPr>
              <a:t>Area:</a:t>
            </a:r>
          </a:p>
          <a:p>
            <a:pPr algn="r"/>
            <a:endParaRPr lang="en-US" sz="2000">
              <a:latin typeface="Times New Roman" pitchFamily="-112" charset="0"/>
            </a:endParaRPr>
          </a:p>
          <a:p>
            <a:r>
              <a:rPr lang="en-US" sz="2000">
                <a:latin typeface="Times New Roman" pitchFamily="-112" charset="0"/>
              </a:rPr>
              <a:t>Total: 756,102 sq km</a:t>
            </a:r>
          </a:p>
          <a:p>
            <a:r>
              <a:rPr lang="en-US" sz="2000">
                <a:latin typeface="Times New Roman" pitchFamily="-112" charset="0"/>
              </a:rPr>
              <a:t>Country comparison to the world: </a:t>
            </a:r>
            <a:r>
              <a:rPr lang="en-US" sz="2000" u="sng">
                <a:latin typeface="Times New Roman" pitchFamily="-112" charset="0"/>
              </a:rPr>
              <a:t>45</a:t>
            </a:r>
            <a:endParaRPr lang="en-US" sz="2000">
              <a:latin typeface="Times New Roman" pitchFamily="-112" charset="0"/>
            </a:endParaRPr>
          </a:p>
          <a:p>
            <a:r>
              <a:rPr lang="en-US" sz="2000">
                <a:latin typeface="Times New Roman" pitchFamily="-112" charset="0"/>
              </a:rPr>
              <a:t>Land: 743,812 sq km</a:t>
            </a:r>
          </a:p>
          <a:p>
            <a:r>
              <a:rPr lang="en-US" sz="2000">
                <a:latin typeface="Times New Roman" pitchFamily="-112" charset="0"/>
              </a:rPr>
              <a:t>Water: 12,290 sq km</a:t>
            </a:r>
          </a:p>
          <a:p>
            <a:r>
              <a:rPr lang="en-US" sz="2000">
                <a:latin typeface="Times New Roman" pitchFamily="-112" charset="0"/>
              </a:rPr>
              <a:t>Note: includes Easter Island (Isla de Pascua) and Isla Sala y Gomez</a:t>
            </a:r>
            <a:endParaRPr lang="en-US" sz="2800">
              <a:latin typeface="Times New Roman" pitchFamily="-112" charset="0"/>
            </a:endParaRP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4101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22925" y="1981200"/>
            <a:ext cx="1862138" cy="4114800"/>
          </a:xfrm>
          <a:noFill/>
          <a:ln/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20th Century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3175000" cy="467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Resources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latin typeface="Times CY" pitchFamily="-112" charset="-52"/>
              </a:rPr>
              <a:t>Coal, iron ore, nitrates, precious metals, molybdenum, and timber</a:t>
            </a:r>
          </a:p>
          <a:p>
            <a:r>
              <a:rPr lang="en-US" b="1">
                <a:latin typeface="Times CY" pitchFamily="-112" charset="-52"/>
              </a:rPr>
              <a:t>Mostly obtained thrhough mining.</a:t>
            </a:r>
            <a:endParaRPr lang="en-US" sz="1800" b="1">
              <a:latin typeface="Times CY" pitchFamily="-112" charset="-52"/>
            </a:endParaRPr>
          </a:p>
          <a:p>
            <a:pPr>
              <a:buFontTx/>
              <a:buNone/>
            </a:pPr>
            <a:endParaRPr lang="en-US" b="1"/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ヒラギノ角ゴ Pro W3" pitchFamily="-112" charset="-128"/>
              </a:rPr>
              <a:t>Basic History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Times CY" pitchFamily="-112" charset="-52"/>
              </a:rPr>
              <a:t>12000 years ago native americans settled into the new world</a:t>
            </a:r>
          </a:p>
          <a:p>
            <a:r>
              <a:rPr lang="en-US">
                <a:latin typeface="Times CY" pitchFamily="-112" charset="-52"/>
              </a:rPr>
              <a:t>Some settlers moved south to the west of south America.</a:t>
            </a:r>
          </a:p>
          <a:p>
            <a:r>
              <a:rPr lang="en-US">
                <a:latin typeface="Times CY" pitchFamily="-112" charset="-52"/>
              </a:rPr>
              <a:t>Now Known as Chile.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Chilean Society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latin typeface="Times CY" pitchFamily="-112" charset="-52"/>
              </a:rPr>
              <a:t>Three Groups</a:t>
            </a:r>
          </a:p>
          <a:p>
            <a:r>
              <a:rPr lang="en-US" sz="2800">
                <a:latin typeface="Times CY" pitchFamily="-112" charset="-52"/>
              </a:rPr>
              <a:t>1) The northern people </a:t>
            </a:r>
          </a:p>
          <a:p>
            <a:r>
              <a:rPr lang="en-US" sz="2800">
                <a:latin typeface="Times CY" pitchFamily="-112" charset="-52"/>
              </a:rPr>
              <a:t>2) Araucanian</a:t>
            </a:r>
          </a:p>
          <a:p>
            <a:r>
              <a:rPr lang="en-US" sz="2800">
                <a:latin typeface="Times CY" pitchFamily="-112" charset="-52"/>
              </a:rPr>
              <a:t>3) The Incans (invaded at around mid 1400)</a:t>
            </a:r>
            <a:endParaRPr lang="en-US" sz="2800"/>
          </a:p>
          <a:p>
            <a:pPr>
              <a:buFontTx/>
              <a:buNone/>
            </a:pPr>
            <a:endParaRPr lang="en-US" sz="2800" b="1"/>
          </a:p>
        </p:txBody>
      </p:sp>
      <p:pic>
        <p:nvPicPr>
          <p:cNvPr id="8197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99050" y="1981200"/>
            <a:ext cx="2908300" cy="4114800"/>
          </a:xfrm>
          <a:noFill/>
          <a:ln/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Incan War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latin typeface="Times CY" pitchFamily="-112" charset="-52"/>
              </a:rPr>
              <a:t>The Mapuche (People of the land) mounted the strongest resistance against the Incans</a:t>
            </a:r>
          </a:p>
          <a:p>
            <a:r>
              <a:rPr lang="en-US" sz="2800">
                <a:latin typeface="Times CY" pitchFamily="-112" charset="-52"/>
              </a:rPr>
              <a:t>Defeated the Incans at the </a:t>
            </a:r>
            <a:r>
              <a:rPr lang="en-US" sz="2800" b="1">
                <a:latin typeface="Times CY" pitchFamily="-112" charset="-52"/>
              </a:rPr>
              <a:t>Battle of the Maule (3 days)</a:t>
            </a:r>
            <a:endParaRPr lang="en-US" sz="2800" b="1"/>
          </a:p>
        </p:txBody>
      </p:sp>
      <p:pic>
        <p:nvPicPr>
          <p:cNvPr id="9221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84775" y="1981200"/>
            <a:ext cx="2735263" cy="4114800"/>
          </a:xfrm>
          <a:noFill/>
          <a:ln/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Spanish Invasion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783013" cy="4114800"/>
          </a:xfrm>
        </p:spPr>
        <p:txBody>
          <a:bodyPr/>
          <a:lstStyle/>
          <a:p>
            <a:r>
              <a:rPr lang="en-US" sz="2800">
                <a:latin typeface="Times CY" pitchFamily="-112" charset="-52"/>
              </a:rPr>
              <a:t>One Century later the Spaniards invaded south america. </a:t>
            </a:r>
          </a:p>
          <a:p>
            <a:r>
              <a:rPr lang="en-US" sz="2800">
                <a:latin typeface="Times CY" pitchFamily="-112" charset="-52"/>
                <a:hlinkClick r:id="rId2"/>
              </a:rPr>
              <a:t>Ferdinand Magellan,</a:t>
            </a:r>
            <a:r>
              <a:rPr lang="en-US" sz="2800">
                <a:latin typeface="Times CY" pitchFamily="-112" charset="-52"/>
              </a:rPr>
              <a:t> first European to sight Chilean territory on November 1st 1520</a:t>
            </a:r>
            <a:r>
              <a:rPr lang="en-US" sz="2800">
                <a:latin typeface="Times New Roman" pitchFamily="-112" charset="0"/>
              </a:rPr>
              <a:t>.</a:t>
            </a:r>
            <a:endParaRPr lang="en-US" sz="2800"/>
          </a:p>
          <a:p>
            <a:endParaRPr lang="en-US" sz="2800"/>
          </a:p>
        </p:txBody>
      </p:sp>
      <p:pic>
        <p:nvPicPr>
          <p:cNvPr id="10246" name="Picture 6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75188" y="2395538"/>
            <a:ext cx="3783012" cy="3286125"/>
          </a:xfrm>
          <a:noFill/>
          <a:ln/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  <a:latin typeface="Snell Roundhand Bold" pitchFamily="-48" charset="0"/>
              </a:rPr>
              <a:t>Diego De Almargo  </a:t>
            </a:r>
            <a:endParaRPr lang="en-US">
              <a:solidFill>
                <a:srgbClr val="002BB9"/>
              </a:solidFill>
              <a:latin typeface="Times New Roman" pitchFamily="-11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783013" cy="4114800"/>
          </a:xfrm>
        </p:spPr>
        <p:txBody>
          <a:bodyPr/>
          <a:lstStyle/>
          <a:p>
            <a:r>
              <a:rPr lang="en-US" sz="2800">
                <a:latin typeface="Times CY" pitchFamily="-112" charset="-52"/>
              </a:rPr>
              <a:t>Title of discover often referred to Diego De Almargo.</a:t>
            </a:r>
          </a:p>
          <a:p>
            <a:r>
              <a:rPr lang="en-US" sz="2800">
                <a:latin typeface="Times CY" pitchFamily="-112" charset="-52"/>
              </a:rPr>
              <a:t>Organised expedition to Chile in 1537</a:t>
            </a:r>
          </a:p>
          <a:p>
            <a:r>
              <a:rPr lang="en-US" sz="2800">
                <a:latin typeface="Times CY" pitchFamily="-112" charset="-52"/>
              </a:rPr>
              <a:t>Later died in a Civil war at Peru</a:t>
            </a:r>
            <a:endParaRPr lang="en-US" sz="2800"/>
          </a:p>
        </p:txBody>
      </p:sp>
      <p:pic>
        <p:nvPicPr>
          <p:cNvPr id="15367" name="Picture 7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75188" y="2379663"/>
            <a:ext cx="3783012" cy="3316287"/>
          </a:xfrm>
          <a:noFill/>
          <a:ln/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nell Roundhand Bold" pitchFamily="-48" charset="0"/>
              </a:rPr>
              <a:t>Pedro De Valdivia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Pedro de Valdivia captain of the army saw potential to expand the Spanish Empire.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With a few 100 men secured the local inhabitants.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CY" pitchFamily="-112" charset="-52"/>
              </a:rPr>
              <a:t>Founded the city of Santiago de Nueva Extremadura on February 12, 1541</a:t>
            </a:r>
            <a:endParaRPr lang="en-US" sz="2400">
              <a:latin typeface="Times New Roman" pitchFamily="-112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>
              <a:solidFill>
                <a:srgbClr val="002BB9"/>
              </a:solidFill>
              <a:latin typeface="Times New Roman" pitchFamily="-112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1413" y="1981200"/>
            <a:ext cx="3201987" cy="4114800"/>
          </a:xfrm>
          <a:noFill/>
          <a:ln/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lobe">
  <a:themeElements>
    <a:clrScheme name="Globe 2">
      <a:dk1>
        <a:srgbClr val="808080"/>
      </a:dk1>
      <a:lt1>
        <a:srgbClr val="FFFFFF"/>
      </a:lt1>
      <a:dk2>
        <a:srgbClr val="4A76BF"/>
      </a:dk2>
      <a:lt2>
        <a:srgbClr val="FFFFFF"/>
      </a:lt2>
      <a:accent1>
        <a:srgbClr val="99CCFF"/>
      </a:accent1>
      <a:accent2>
        <a:srgbClr val="CCCCFF"/>
      </a:accent2>
      <a:accent3>
        <a:srgbClr val="B1BDDC"/>
      </a:accent3>
      <a:accent4>
        <a:srgbClr val="DADADA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Globe">
      <a:majorFont>
        <a:latin typeface="Verdana"/>
        <a:ea typeface="ＭＳ Ｐゴシック"/>
        <a:cs typeface="ＭＳ Ｐゴシック"/>
      </a:majorFont>
      <a:minorFont>
        <a:latin typeface="Verdana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Globe 1">
        <a:dk1>
          <a:srgbClr val="808080"/>
        </a:dk1>
        <a:lt1>
          <a:srgbClr val="FFFFFF"/>
        </a:lt1>
        <a:dk2>
          <a:srgbClr val="4A76BF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B1BDDC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808080"/>
        </a:dk1>
        <a:lt1>
          <a:srgbClr val="FFFFFF"/>
        </a:lt1>
        <a:dk2>
          <a:srgbClr val="4A76BF"/>
        </a:dk2>
        <a:lt2>
          <a:srgbClr val="FFFFFF"/>
        </a:lt2>
        <a:accent1>
          <a:srgbClr val="99CCFF"/>
        </a:accent1>
        <a:accent2>
          <a:srgbClr val="CCCCFF"/>
        </a:accent2>
        <a:accent3>
          <a:srgbClr val="B1BDDC"/>
        </a:accent3>
        <a:accent4>
          <a:srgbClr val="DADADA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 Disk:Applications:Microsoft Office 2004:Templates:Presentations:Designs:Globe</Template>
  <TotalTime>615</TotalTime>
  <Words>432</Words>
  <Application>Microsoft PowerPoint</Application>
  <PresentationFormat>On-screen Show (4:3)</PresentationFormat>
  <Paragraphs>68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ＭＳ Ｐゴシック</vt:lpstr>
      <vt:lpstr>Verdana</vt:lpstr>
      <vt:lpstr>Times New Roman</vt:lpstr>
      <vt:lpstr>Times CY</vt:lpstr>
      <vt:lpstr>ヒラギノ角ゴ Pro W3</vt:lpstr>
      <vt:lpstr>Snell Roundhand Bold</vt:lpstr>
      <vt:lpstr>Globe</vt:lpstr>
      <vt:lpstr>Chile</vt:lpstr>
      <vt:lpstr>Basic Geography</vt:lpstr>
      <vt:lpstr>Natural Resources</vt:lpstr>
      <vt:lpstr>_x0010_Basic History</vt:lpstr>
      <vt:lpstr>Chilean Society</vt:lpstr>
      <vt:lpstr>The Incan War</vt:lpstr>
      <vt:lpstr>Spanish Invasion</vt:lpstr>
      <vt:lpstr>Diego De Almargo  </vt:lpstr>
      <vt:lpstr>Pedro De Valdivia</vt:lpstr>
      <vt:lpstr>Spanish Occupation</vt:lpstr>
      <vt:lpstr>Resistance</vt:lpstr>
      <vt:lpstr>Independence 1810-1826</vt:lpstr>
      <vt:lpstr>Slide 13</vt:lpstr>
      <vt:lpstr>Return of the King</vt:lpstr>
      <vt:lpstr>12 February 1818</vt:lpstr>
      <vt:lpstr>Early days of Independence</vt:lpstr>
      <vt:lpstr>Conservatives</vt:lpstr>
      <vt:lpstr>Diego Portales</vt:lpstr>
      <vt:lpstr>19th Century</vt:lpstr>
      <vt:lpstr>20th Century</vt:lpstr>
    </vt:vector>
  </TitlesOfParts>
  <Company>CUHK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Chile</dc:title>
  <dc:creator>TJ  Wong</dc:creator>
  <cp:lastModifiedBy>TJ Wong</cp:lastModifiedBy>
  <cp:revision>31</cp:revision>
  <dcterms:created xsi:type="dcterms:W3CDTF">2009-09-26T02:56:15Z</dcterms:created>
  <dcterms:modified xsi:type="dcterms:W3CDTF">2009-09-26T02:56:38Z</dcterms:modified>
</cp:coreProperties>
</file>