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4" r:id="rId10"/>
    <p:sldId id="267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F09"/>
    <a:srgbClr val="1BAC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68509" autoAdjust="0"/>
  </p:normalViewPr>
  <p:slideViewPr>
    <p:cSldViewPr>
      <p:cViewPr>
        <p:scale>
          <a:sx n="68" d="100"/>
          <a:sy n="68" d="100"/>
        </p:scale>
        <p:origin x="-12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B36DC-5C4E-4EA2-823C-CB0EDA9AF935}" type="datetimeFigureOut">
              <a:rPr lang="en-US" smtClean="0"/>
              <a:pPr/>
              <a:t>9/22/2009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15BF9-F4AF-45EF-AA80-BA449C943E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15BF9-F4AF-45EF-AA80-BA449C943E6C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15BF9-F4AF-45EF-AA80-BA449C943E6C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15BF9-F4AF-45EF-AA80-BA449C943E6C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2E95B-ACDD-4952-84ED-C1D66F9606CF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FE86F-ADB2-46A8-8012-7139943E6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22B3F-97FD-41C3-9752-B2A63057276D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E024C-CCB1-4F6A-90B6-D837184E0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5FDCF-E837-4217-A044-20D5A6A540D9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CE4F5-30F7-47BE-A9B7-AEE4A7FEC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22B09-4FFA-4A97-904C-FF3030D015F7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9690-649D-45CD-8FDD-08046AC35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3EC9D-C477-4D2E-8503-87621C80F3F9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25AD3-9384-499D-8542-4DC330153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635BE-E4E5-4AD4-9F28-CF0F9E4BDB37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28B7D-FB64-4CE9-AC99-B58F339AD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1C32B-0BAD-4F00-B616-5CC377A2985A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23808-BE89-440D-9540-1EA88D0E1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8EE91-659B-4FC2-BBAB-E690111444DA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9124A-F82A-4A18-A579-EB4E14AD3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05C3F-89B7-4924-A73E-FA93D97255B1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2C41-FA1C-428F-8025-981C50260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F7161-ECC3-49E8-AA81-CC1D1FAC0B1F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1C747-C5BC-45FA-909D-5AFAE2101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97E08-0D26-4884-9F8E-0E0FEAA9C44B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94C11-A1FF-45A1-B692-1134C3986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BACB07-4C63-4DBF-8387-CE2E6030B48F}" type="datetimeFigureOut">
              <a:rPr lang="en-US"/>
              <a:pPr>
                <a:defRPr/>
              </a:pPr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CB075D-D27C-447F-89F1-50FD0175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571500" y="785813"/>
            <a:ext cx="7772400" cy="1470025"/>
          </a:xfrm>
        </p:spPr>
        <p:txBody>
          <a:bodyPr/>
          <a:lstStyle/>
          <a:p>
            <a:pPr eaLnBrk="1" hangingPunct="1"/>
            <a:r>
              <a:rPr lang="en-US" sz="6000" b="1" smtClean="0"/>
              <a:t>Mexico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643063" y="4714875"/>
            <a:ext cx="6400800" cy="17526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By Bex Kentfield &amp; Francesca Hooper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0F0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Drug War </a:t>
            </a:r>
            <a:r>
              <a:rPr lang="en-GB" dirty="0" smtClean="0"/>
              <a:t>(2008)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‘It’s a war’ – </a:t>
            </a:r>
            <a:r>
              <a:rPr lang="en-GB" dirty="0" err="1" smtClean="0"/>
              <a:t>Calderón</a:t>
            </a:r>
            <a:endParaRPr lang="en-GB" dirty="0" smtClean="0"/>
          </a:p>
          <a:p>
            <a:r>
              <a:rPr lang="en-GB" dirty="0" smtClean="0"/>
              <a:t>Small doses of certain </a:t>
            </a:r>
          </a:p>
          <a:p>
            <a:pPr>
              <a:buNone/>
            </a:pPr>
            <a:r>
              <a:rPr lang="en-GB" dirty="0" smtClean="0"/>
              <a:t>drugs were legalized (April)</a:t>
            </a:r>
          </a:p>
          <a:p>
            <a:r>
              <a:rPr lang="en-GB" dirty="0" smtClean="0"/>
              <a:t>9,903 deaths to do the</a:t>
            </a:r>
          </a:p>
          <a:p>
            <a:pPr>
              <a:buNone/>
            </a:pPr>
            <a:r>
              <a:rPr lang="en-GB" dirty="0" smtClean="0"/>
              <a:t>‘drug war’</a:t>
            </a:r>
          </a:p>
          <a:p>
            <a:r>
              <a:rPr lang="en-GB" dirty="0" smtClean="0"/>
              <a:t>March: 2000 soldiers &amp; federal police entered border town of </a:t>
            </a:r>
            <a:r>
              <a:rPr lang="en-GB" u="sng" dirty="0" smtClean="0"/>
              <a:t>Ciudad Juarez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5143504" y="1500174"/>
            <a:ext cx="3695715" cy="2375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r>
              <a:rPr lang="en-US" sz="5400" b="1" smtClean="0"/>
              <a:t>The End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051050" y="5157788"/>
            <a:ext cx="4897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/>
              <a:t>Thank You </a:t>
            </a:r>
            <a:r>
              <a:rPr lang="en-US" sz="2800" b="1">
                <a:sym typeface="Wingdings" pitchFamily="2" charset="2"/>
              </a:rPr>
              <a:t>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AC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Basic Facts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4983179"/>
          </a:xfrm>
        </p:spPr>
        <p:txBody>
          <a:bodyPr/>
          <a:lstStyle/>
          <a:p>
            <a:pPr eaLnBrk="1" hangingPunct="1"/>
            <a:r>
              <a:rPr lang="en-US" b="1" dirty="0" smtClean="0"/>
              <a:t>Capital: </a:t>
            </a:r>
            <a:r>
              <a:rPr lang="en-US" dirty="0" smtClean="0"/>
              <a:t>Mexico City </a:t>
            </a:r>
          </a:p>
          <a:p>
            <a:pPr eaLnBrk="1" hangingPunct="1"/>
            <a:r>
              <a:rPr lang="en-US" b="1" dirty="0" smtClean="0"/>
              <a:t>Most populated: </a:t>
            </a:r>
            <a:r>
              <a:rPr lang="en-GB" dirty="0" smtClean="0"/>
              <a:t>Mexico City / Veracruz / Guadalajara</a:t>
            </a:r>
            <a:endParaRPr lang="en-US" b="1" dirty="0" smtClean="0"/>
          </a:p>
          <a:p>
            <a:pPr eaLnBrk="1" hangingPunct="1"/>
            <a:r>
              <a:rPr lang="en-US" b="1" dirty="0" smtClean="0"/>
              <a:t>Geography: </a:t>
            </a:r>
            <a:r>
              <a:rPr lang="en-US" dirty="0" smtClean="0"/>
              <a:t>Mexico is in middle or north America, and borders the </a:t>
            </a:r>
            <a:r>
              <a:rPr lang="en-US" dirty="0" err="1" smtClean="0"/>
              <a:t>Carribean</a:t>
            </a:r>
            <a:r>
              <a:rPr lang="en-US" dirty="0" smtClean="0"/>
              <a:t> Sea and the Gulf of Mexico</a:t>
            </a:r>
          </a:p>
          <a:p>
            <a:pPr eaLnBrk="1" hangingPunct="1"/>
            <a:r>
              <a:rPr lang="en-US" b="1" dirty="0" smtClean="0"/>
              <a:t>Current government: </a:t>
            </a:r>
            <a:r>
              <a:rPr lang="en-US" dirty="0" smtClean="0"/>
              <a:t>Republic, under President Marcelo </a:t>
            </a:r>
            <a:r>
              <a:rPr lang="en-US" dirty="0" err="1" smtClean="0"/>
              <a:t>Ebrard</a:t>
            </a:r>
            <a:endParaRPr lang="en-US" dirty="0" smtClean="0"/>
          </a:p>
          <a:p>
            <a:pPr eaLnBrk="1" hangingPunct="1"/>
            <a:r>
              <a:rPr lang="en-US" b="1" dirty="0" smtClean="0"/>
              <a:t>Population: </a:t>
            </a:r>
            <a:r>
              <a:rPr lang="en-US" dirty="0" smtClean="0"/>
              <a:t>109,955,400 </a:t>
            </a:r>
            <a:endParaRPr lang="en-US" b="1" dirty="0" smtClean="0"/>
          </a:p>
          <a:p>
            <a:pPr eaLnBrk="1" hangingPunct="1"/>
            <a:r>
              <a:rPr lang="en-US" b="1" dirty="0" smtClean="0"/>
              <a:t>Trading: </a:t>
            </a:r>
            <a:r>
              <a:rPr lang="en-US" dirty="0" smtClean="0"/>
              <a:t>Oil and Silver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-928726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Early Civilizations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929330"/>
          </a:xfrm>
        </p:spPr>
        <p:txBody>
          <a:bodyPr/>
          <a:lstStyle/>
          <a:p>
            <a:pPr eaLnBrk="1" hangingPunct="1"/>
            <a:r>
              <a:rPr lang="en-US" dirty="0" smtClean="0"/>
              <a:t>Mesoamerica</a:t>
            </a:r>
          </a:p>
          <a:p>
            <a:pPr eaLnBrk="1" hangingPunct="1"/>
            <a:r>
              <a:rPr lang="en-US" dirty="0" smtClean="0"/>
              <a:t>1500-600 BC, </a:t>
            </a:r>
            <a:r>
              <a:rPr lang="en-GB" dirty="0" smtClean="0"/>
              <a:t>the </a:t>
            </a:r>
            <a:r>
              <a:rPr lang="en-GB" dirty="0" err="1" smtClean="0"/>
              <a:t>Olmecs</a:t>
            </a:r>
            <a:r>
              <a:rPr lang="en-GB" dirty="0" smtClean="0"/>
              <a:t> </a:t>
            </a:r>
          </a:p>
          <a:p>
            <a:pPr eaLnBrk="1" hangingPunct="1"/>
            <a:r>
              <a:rPr lang="en-US" dirty="0" smtClean="0"/>
              <a:t>Teotihuacán</a:t>
            </a:r>
          </a:p>
          <a:p>
            <a:pPr eaLnBrk="1" hangingPunct="1"/>
            <a:r>
              <a:rPr lang="en-US" dirty="0" smtClean="0"/>
              <a:t>The </a:t>
            </a:r>
            <a:r>
              <a:rPr lang="en-US" dirty="0" err="1" smtClean="0"/>
              <a:t>Zapotec</a:t>
            </a:r>
            <a:r>
              <a:rPr lang="en-US" dirty="0" smtClean="0"/>
              <a:t> people</a:t>
            </a:r>
          </a:p>
          <a:p>
            <a:pPr eaLnBrk="1" hangingPunct="1">
              <a:buNone/>
            </a:pPr>
            <a:r>
              <a:rPr lang="en-US" dirty="0" smtClean="0"/>
              <a:t>(an example of art on the right)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Mayans-AD 25-900, Flourished between 600 and 900 AD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6143636" y="428604"/>
            <a:ext cx="2714644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AC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dirty="0" smtClean="0"/>
              <a:t>Spanish Invasion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16</a:t>
            </a:r>
            <a:r>
              <a:rPr lang="en-US" baseline="30000" dirty="0" smtClean="0"/>
              <a:t>th</a:t>
            </a:r>
            <a:r>
              <a:rPr lang="en-US" dirty="0" smtClean="0"/>
              <a:t> century, Mexico still Mayan</a:t>
            </a:r>
          </a:p>
          <a:p>
            <a:pPr eaLnBrk="1" hangingPunct="1"/>
            <a:r>
              <a:rPr lang="en-US" dirty="0" smtClean="0"/>
              <a:t>Spanish exploration leads to invasion by Cortez</a:t>
            </a:r>
          </a:p>
          <a:p>
            <a:pPr eaLnBrk="1" hangingPunct="1"/>
            <a:r>
              <a:rPr lang="en-US" dirty="0" smtClean="0"/>
              <a:t>Next 300 years- ‘New Spain’</a:t>
            </a:r>
          </a:p>
          <a:p>
            <a:pPr eaLnBrk="1" hangingPunct="1"/>
            <a:r>
              <a:rPr lang="en-US" dirty="0" smtClean="0"/>
              <a:t>Hernando Cortés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6429388" y="3429000"/>
            <a:ext cx="2296767" cy="28599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/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357290" y="4143380"/>
            <a:ext cx="3109941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-1000164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Wars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95288" y="1341438"/>
            <a:ext cx="8320116" cy="55165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dirty="0" smtClean="0"/>
              <a:t>Rebellion Against Spanish</a:t>
            </a:r>
          </a:p>
          <a:p>
            <a:pPr eaLnBrk="1" hangingPunct="1"/>
            <a:r>
              <a:rPr lang="en-US" dirty="0" smtClean="0"/>
              <a:t>Creoles</a:t>
            </a:r>
          </a:p>
          <a:p>
            <a:pPr eaLnBrk="1" hangingPunct="1"/>
            <a:r>
              <a:rPr lang="en-US" dirty="0" smtClean="0"/>
              <a:t>Sep 16</a:t>
            </a:r>
            <a:r>
              <a:rPr lang="en-US" baseline="30000" dirty="0" smtClean="0"/>
              <a:t>th</a:t>
            </a:r>
            <a:r>
              <a:rPr lang="en-US" dirty="0" smtClean="0"/>
              <a:t>, 1810-Hidalgo </a:t>
            </a:r>
          </a:p>
          <a:p>
            <a:pPr eaLnBrk="1" hangingPunct="1"/>
            <a:r>
              <a:rPr lang="en-US" dirty="0" smtClean="0"/>
              <a:t>1812-Morelos</a:t>
            </a:r>
          </a:p>
          <a:p>
            <a:pPr eaLnBrk="1" hangingPunct="1"/>
            <a:r>
              <a:rPr lang="en-US" dirty="0" smtClean="0"/>
              <a:t>Sep 18</a:t>
            </a:r>
            <a:r>
              <a:rPr lang="en-US" baseline="30000" dirty="0" smtClean="0"/>
              <a:t>th</a:t>
            </a:r>
            <a:r>
              <a:rPr lang="en-US" dirty="0" smtClean="0"/>
              <a:t>, 1821-Independent govt.</a:t>
            </a:r>
          </a:p>
          <a:p>
            <a:pPr eaLnBrk="1" hangingPunct="1">
              <a:buFont typeface="Arial" charset="0"/>
              <a:buNone/>
            </a:pPr>
            <a:r>
              <a:rPr lang="en-US" b="1" dirty="0" smtClean="0"/>
              <a:t>Mexican-US War</a:t>
            </a:r>
          </a:p>
          <a:p>
            <a:pPr eaLnBrk="1" hangingPunct="1"/>
            <a:r>
              <a:rPr lang="en-US" dirty="0" smtClean="0"/>
              <a:t>1846-1848</a:t>
            </a:r>
          </a:p>
          <a:p>
            <a:pPr eaLnBrk="1" hangingPunct="1"/>
            <a:r>
              <a:rPr lang="en-US" dirty="0" smtClean="0"/>
              <a:t>US wins states back – Treaty of </a:t>
            </a:r>
            <a:r>
              <a:rPr lang="en-GB" dirty="0" smtClean="0"/>
              <a:t>Guadalupe Hidalgo 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5715008" y="357166"/>
            <a:ext cx="3071802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Straight Arrow Connector 5"/>
          <p:cNvCxnSpPr/>
          <p:nvPr/>
        </p:nvCxnSpPr>
        <p:spPr>
          <a:xfrm>
            <a:off x="4714876" y="2857496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AC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-500098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Political Instability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500034" y="2332037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1861-President Juarez-church (</a:t>
            </a:r>
            <a:r>
              <a:rPr lang="en-US" b="1" dirty="0" smtClean="0">
                <a:sym typeface="Wingdings" pitchFamily="2" charset="2"/>
              </a:rPr>
              <a:t>)</a:t>
            </a:r>
            <a:endParaRPr lang="en-US" dirty="0" smtClean="0"/>
          </a:p>
          <a:p>
            <a:pPr eaLnBrk="1" hangingPunct="1"/>
            <a:r>
              <a:rPr lang="en-US" dirty="0" smtClean="0"/>
              <a:t>1864-Archduke </a:t>
            </a:r>
            <a:r>
              <a:rPr lang="en-US" dirty="0" err="1" smtClean="0"/>
              <a:t>Maximillian</a:t>
            </a:r>
            <a:r>
              <a:rPr lang="en-US" dirty="0" smtClean="0"/>
              <a:t>- becomes emperor </a:t>
            </a:r>
            <a:r>
              <a:rPr lang="en-US" u="sng" dirty="0" smtClean="0"/>
              <a:t>(picture above)</a:t>
            </a:r>
          </a:p>
          <a:p>
            <a:pPr eaLnBrk="1" hangingPunct="1"/>
            <a:r>
              <a:rPr lang="en-US" dirty="0" smtClean="0"/>
              <a:t>1867- Juarez- ‘Restoration of the Republic’</a:t>
            </a:r>
          </a:p>
          <a:p>
            <a:pPr eaLnBrk="1" hangingPunct="1"/>
            <a:r>
              <a:rPr lang="en-US" dirty="0" smtClean="0"/>
              <a:t>1884-1911-Porfiro Diaz-dictatorship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6715140" y="214290"/>
            <a:ext cx="2143108" cy="2747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0F0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dirty="0" smtClean="0"/>
              <a:t>Revolution to Present Day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1929: Formation of PRI, </a:t>
            </a:r>
            <a:r>
              <a:rPr lang="en-US" sz="2400" dirty="0" err="1" smtClean="0"/>
              <a:t>Partido</a:t>
            </a:r>
            <a:r>
              <a:rPr lang="en-US" sz="2400" dirty="0" smtClean="0"/>
              <a:t> </a:t>
            </a:r>
            <a:r>
              <a:rPr lang="en-US" sz="2400" dirty="0" err="1" smtClean="0"/>
              <a:t>Revolucionario</a:t>
            </a:r>
            <a:r>
              <a:rPr lang="en-US" sz="2400" dirty="0" smtClean="0"/>
              <a:t> </a:t>
            </a:r>
            <a:r>
              <a:rPr lang="en-US" sz="2400" dirty="0" err="1" smtClean="0"/>
              <a:t>Institucional</a:t>
            </a:r>
            <a:r>
              <a:rPr lang="en-US" sz="2400" dirty="0" smtClean="0"/>
              <a:t> or Institutional Revolutionary Party.</a:t>
            </a:r>
          </a:p>
          <a:p>
            <a:pPr eaLnBrk="1" hangingPunct="1"/>
            <a:r>
              <a:rPr lang="en-US" sz="2400" dirty="0" smtClean="0"/>
              <a:t>1994: Mexico joins NAFTA (North American Free Trade Agreement)</a:t>
            </a:r>
          </a:p>
          <a:p>
            <a:pPr eaLnBrk="1" hangingPunct="1"/>
            <a:r>
              <a:rPr lang="en-US" sz="2400" dirty="0" smtClean="0"/>
              <a:t>2000: PRI loses power to National Action Party (</a:t>
            </a:r>
            <a:r>
              <a:rPr lang="en-US" sz="2400" dirty="0" err="1" smtClean="0"/>
              <a:t>VicenteFox</a:t>
            </a:r>
            <a:r>
              <a:rPr lang="en-US" sz="2400" dirty="0" smtClean="0"/>
              <a:t> </a:t>
            </a:r>
            <a:r>
              <a:rPr lang="en-US" sz="2400" u="sng" dirty="0" smtClean="0"/>
              <a:t>as seen below</a:t>
            </a:r>
            <a:r>
              <a:rPr lang="en-US" sz="2400" dirty="0" smtClean="0"/>
              <a:t>)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5500694" y="3714752"/>
            <a:ext cx="1928826" cy="2928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0F0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Illegal Immigration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Want better life-style in North America</a:t>
            </a:r>
          </a:p>
          <a:p>
            <a:r>
              <a:rPr lang="en-GB" dirty="0" smtClean="0"/>
              <a:t>‘Push factor’</a:t>
            </a:r>
          </a:p>
          <a:p>
            <a:r>
              <a:rPr lang="en-GB" dirty="0" smtClean="0"/>
              <a:t>2002: 130,000 were deported</a:t>
            </a:r>
          </a:p>
          <a:p>
            <a:r>
              <a:rPr lang="en-GB" dirty="0" smtClean="0"/>
              <a:t>2005: 120,000 from Central America (deported) </a:t>
            </a:r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4786314" y="4071942"/>
            <a:ext cx="3617595" cy="24650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AC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Contemporary History</a:t>
            </a:r>
            <a:endParaRPr lang="en-US" b="1" u="sng" dirty="0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President Felipe </a:t>
            </a:r>
            <a:r>
              <a:rPr lang="en-GB" dirty="0" err="1" smtClean="0"/>
              <a:t>Calderón</a:t>
            </a:r>
            <a:r>
              <a:rPr lang="en-GB" dirty="0" smtClean="0"/>
              <a:t> (2006)</a:t>
            </a:r>
          </a:p>
          <a:p>
            <a:r>
              <a:rPr lang="en-GB" dirty="0" smtClean="0"/>
              <a:t>Won with 36.8% of votes</a:t>
            </a:r>
          </a:p>
          <a:p>
            <a:r>
              <a:rPr lang="en-GB" dirty="0" smtClean="0"/>
              <a:t>Drug Cartels</a:t>
            </a:r>
          </a:p>
          <a:p>
            <a:r>
              <a:rPr lang="en-GB" dirty="0" smtClean="0"/>
              <a:t>Captured Drug Cartel Leader –</a:t>
            </a:r>
          </a:p>
          <a:p>
            <a:pPr>
              <a:buNone/>
            </a:pPr>
            <a:r>
              <a:rPr lang="en-GB" b="1" dirty="0" smtClean="0"/>
              <a:t>    </a:t>
            </a:r>
            <a:r>
              <a:rPr lang="en-GB" dirty="0" smtClean="0"/>
              <a:t>Pedro Diaz </a:t>
            </a:r>
            <a:r>
              <a:rPr lang="en-GB" dirty="0" err="1" smtClean="0"/>
              <a:t>Parada</a:t>
            </a:r>
            <a:r>
              <a:rPr lang="en-GB" dirty="0" smtClean="0"/>
              <a:t> (below)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/>
          <p:cNvPicPr/>
          <p:nvPr/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6572264" y="1428736"/>
            <a:ext cx="2190750" cy="3133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/>
          <p:nvPr/>
        </p:nvPicPr>
        <p:blipFill>
          <a:blip r:embed="rId4">
            <a:lum bright="-10000" contrast="10000"/>
          </a:blip>
          <a:stretch>
            <a:fillRect/>
          </a:stretch>
        </p:blipFill>
        <p:spPr bwMode="auto">
          <a:xfrm>
            <a:off x="2000232" y="4572008"/>
            <a:ext cx="2385061" cy="207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318</Words>
  <Application>Microsoft Office PowerPoint</Application>
  <PresentationFormat>On-screen Show (4:3)</PresentationFormat>
  <Paragraphs>64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Mexico</vt:lpstr>
      <vt:lpstr>Basic Facts</vt:lpstr>
      <vt:lpstr>Early Civilizations</vt:lpstr>
      <vt:lpstr>Spanish Invasion</vt:lpstr>
      <vt:lpstr>Wars</vt:lpstr>
      <vt:lpstr>Political Instability</vt:lpstr>
      <vt:lpstr>Revolution to Present Day</vt:lpstr>
      <vt:lpstr>Illegal Immigration</vt:lpstr>
      <vt:lpstr>Contemporary History</vt:lpstr>
      <vt:lpstr>The Drug War (2008)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Mexico</dc:title>
  <dc:creator>kentfieldr1</dc:creator>
  <cp:lastModifiedBy>VRA</cp:lastModifiedBy>
  <cp:revision>53</cp:revision>
  <dcterms:created xsi:type="dcterms:W3CDTF">2009-09-08T01:57:59Z</dcterms:created>
  <dcterms:modified xsi:type="dcterms:W3CDTF">2009-09-22T02:46:38Z</dcterms:modified>
</cp:coreProperties>
</file>